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52"/>
  </p:notesMasterIdLst>
  <p:sldIdLst>
    <p:sldId id="266" r:id="rId2"/>
    <p:sldId id="267" r:id="rId3"/>
    <p:sldId id="268" r:id="rId4"/>
    <p:sldId id="256" r:id="rId5"/>
    <p:sldId id="257" r:id="rId6"/>
    <p:sldId id="258" r:id="rId7"/>
    <p:sldId id="259" r:id="rId8"/>
    <p:sldId id="260" r:id="rId9"/>
    <p:sldId id="277" r:id="rId10"/>
    <p:sldId id="278" r:id="rId11"/>
    <p:sldId id="270" r:id="rId12"/>
    <p:sldId id="284" r:id="rId13"/>
    <p:sldId id="285" r:id="rId14"/>
    <p:sldId id="286" r:id="rId15"/>
    <p:sldId id="269" r:id="rId16"/>
    <p:sldId id="283" r:id="rId17"/>
    <p:sldId id="282" r:id="rId18"/>
    <p:sldId id="281" r:id="rId19"/>
    <p:sldId id="280" r:id="rId20"/>
    <p:sldId id="287" r:id="rId21"/>
    <p:sldId id="276" r:id="rId22"/>
    <p:sldId id="272" r:id="rId23"/>
    <p:sldId id="290" r:id="rId24"/>
    <p:sldId id="289" r:id="rId25"/>
    <p:sldId id="312" r:id="rId26"/>
    <p:sldId id="314" r:id="rId27"/>
    <p:sldId id="315" r:id="rId28"/>
    <p:sldId id="313" r:id="rId29"/>
    <p:sldId id="291" r:id="rId30"/>
    <p:sldId id="294" r:id="rId31"/>
    <p:sldId id="295" r:id="rId32"/>
    <p:sldId id="296" r:id="rId33"/>
    <p:sldId id="297" r:id="rId34"/>
    <p:sldId id="271" r:id="rId35"/>
    <p:sldId id="288" r:id="rId36"/>
    <p:sldId id="298" r:id="rId37"/>
    <p:sldId id="299" r:id="rId38"/>
    <p:sldId id="302" r:id="rId39"/>
    <p:sldId id="304" r:id="rId40"/>
    <p:sldId id="306" r:id="rId41"/>
    <p:sldId id="307" r:id="rId42"/>
    <p:sldId id="303" r:id="rId43"/>
    <p:sldId id="301" r:id="rId44"/>
    <p:sldId id="308" r:id="rId45"/>
    <p:sldId id="309" r:id="rId46"/>
    <p:sldId id="310" r:id="rId47"/>
    <p:sldId id="279" r:id="rId48"/>
    <p:sldId id="311" r:id="rId49"/>
    <p:sldId id="262" r:id="rId50"/>
    <p:sldId id="263"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jmFT/CNmpYGxssKZFb3nddrYAI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Placeholder slide to illustrate Mentimeter</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266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67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304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66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4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1404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80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5998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238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37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19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NL" dirty="0"/>
              <a:t>laceholder slide; I will update after the talk with the actual results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7818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34</a:t>
            </a:fld>
            <a:endParaRPr/>
          </a:p>
        </p:txBody>
      </p:sp>
    </p:spTree>
    <p:extLst>
      <p:ext uri="{BB962C8B-B14F-4D97-AF65-F5344CB8AC3E}">
        <p14:creationId xmlns:p14="http://schemas.microsoft.com/office/powerpoint/2010/main" val="1694634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dirty="0"/>
              <a:t>Steer the focus of your audience using transparent blocks to . You create them by creating any shape. Make sure to set the border to transparent. Chose the fill </a:t>
            </a:r>
            <a:r>
              <a:rPr lang="en-IN" dirty="0" err="1"/>
              <a:t>color</a:t>
            </a:r>
            <a:r>
              <a:rPr lang="en-IN" dirty="0"/>
              <a:t>: Click on the same </a:t>
            </a:r>
            <a:r>
              <a:rPr lang="en-IN" dirty="0" err="1"/>
              <a:t>color</a:t>
            </a:r>
            <a:r>
              <a:rPr lang="en-IN" dirty="0"/>
              <a:t> as the background (in this case white) and click on the +sign under custom </a:t>
            </a:r>
            <a:r>
              <a:rPr lang="en-IN" dirty="0" err="1"/>
              <a:t>colors</a:t>
            </a:r>
            <a:r>
              <a:rPr lang="en-IN" dirty="0"/>
              <a:t>. This allows you to change the transparency. You can play around with the settings, but somewhere around 75% transparency should work.</a:t>
            </a: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47</a:t>
            </a:fld>
            <a:endParaRPr/>
          </a:p>
        </p:txBody>
      </p:sp>
    </p:spTree>
    <p:extLst>
      <p:ext uri="{BB962C8B-B14F-4D97-AF65-F5344CB8AC3E}">
        <p14:creationId xmlns:p14="http://schemas.microsoft.com/office/powerpoint/2010/main" val="4269384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9faeb736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9faeb736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4" name="Google Shape;164;g79faeb736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48</a:t>
            </a:fld>
            <a:endParaRPr/>
          </a:p>
        </p:txBody>
      </p:sp>
    </p:spTree>
    <p:extLst>
      <p:ext uri="{BB962C8B-B14F-4D97-AF65-F5344CB8AC3E}">
        <p14:creationId xmlns:p14="http://schemas.microsoft.com/office/powerpoint/2010/main" val="2644333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IN"/>
              <a:t>Nervous for questions? Prepare a question and share it with the host. The host can ask you this question at the end of the presentation. This helps the host and breaks the ice for you to start answering questions more confidently.</a:t>
            </a:r>
            <a:endParaRPr/>
          </a:p>
        </p:txBody>
      </p:sp>
      <p:sp>
        <p:nvSpPr>
          <p:cNvPr id="139" name="Google Shape;13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Add references as a slide so that you can share this with the audience. You don’t have to show this during the presentation.</a:t>
            </a:r>
            <a:endParaRPr/>
          </a:p>
        </p:txBody>
      </p:sp>
      <p:sp>
        <p:nvSpPr>
          <p:cNvPr id="148" name="Google Shape;14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P</a:t>
            </a:r>
            <a:r>
              <a:rPr lang="en-NL" dirty="0"/>
              <a:t>laceholder slide; I will update after the talk with the actual results</a:t>
            </a:r>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85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5 minutes to introduce yourself and the topic. Highlight why the audience should care about the topic. If it’s something that will make their life easier, describe challenges in the current situation</a:t>
            </a:r>
            <a:endParaRPr/>
          </a:p>
        </p:txBody>
      </p:sp>
      <p:sp>
        <p:nvSpPr>
          <p:cNvPr id="92" name="Google Shape;9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Quick overview to help the audience brace themselves. Remember to change “Concept &lt;x&gt;” to a phrase that describes the concept you will explain. </a:t>
            </a: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a:t>Spend about 10 minutes on each concept</a:t>
            </a:r>
            <a:endParaRPr/>
          </a:p>
        </p:txBody>
      </p:sp>
      <p:sp>
        <p:nvSpPr>
          <p:cNvPr id="110" name="Google Shape;1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11</a:t>
            </a:fld>
            <a:endParaRPr/>
          </a:p>
        </p:txBody>
      </p:sp>
    </p:spTree>
    <p:extLst>
      <p:ext uri="{BB962C8B-B14F-4D97-AF65-F5344CB8AC3E}">
        <p14:creationId xmlns:p14="http://schemas.microsoft.com/office/powerpoint/2010/main" val="402836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0"/>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0"/>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2" name="Google Shape;22;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4" name="Google Shape;24;p10"/>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9"/>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2"/>
        <p:cNvGrpSpPr/>
        <p:nvPr/>
      </p:nvGrpSpPr>
      <p:grpSpPr>
        <a:xfrm>
          <a:off x="0" y="0"/>
          <a:ext cx="0" cy="0"/>
          <a:chOff x="0" y="0"/>
          <a:chExt cx="0" cy="0"/>
        </a:xfrm>
      </p:grpSpPr>
      <p:sp>
        <p:nvSpPr>
          <p:cNvPr id="83" name="Google Shape;83;p20"/>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0"/>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0"/>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0"/>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30"/>
        <p:cNvGrpSpPr/>
        <p:nvPr/>
      </p:nvGrpSpPr>
      <p:grpSpPr>
        <a:xfrm>
          <a:off x="0" y="0"/>
          <a:ext cx="0" cy="0"/>
          <a:chOff x="0" y="0"/>
          <a:chExt cx="0" cy="0"/>
        </a:xfrm>
      </p:grpSpPr>
      <p:sp>
        <p:nvSpPr>
          <p:cNvPr id="31" name="Google Shape;31;p12"/>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2"/>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2"/>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2"/>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5" name="Google Shape;35;p12"/>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6" name="Google Shape;36;p12"/>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8"/>
        <p:cNvGrpSpPr/>
        <p:nvPr/>
      </p:nvGrpSpPr>
      <p:grpSpPr>
        <a:xfrm>
          <a:off x="0" y="0"/>
          <a:ext cx="0" cy="0"/>
          <a:chOff x="0" y="0"/>
          <a:chExt cx="0" cy="0"/>
        </a:xfrm>
      </p:grpSpPr>
      <p:sp>
        <p:nvSpPr>
          <p:cNvPr id="39" name="Google Shape;39;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3" name="Google Shape;43;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45" name="Google Shape;45;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0" name="Google Shape;50;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5" name="Google Shape;55;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6" name="Google Shape;56;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7" name="Google Shape;57;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4"/>
        <p:cNvGrpSpPr/>
        <p:nvPr/>
      </p:nvGrpSpPr>
      <p:grpSpPr>
        <a:xfrm>
          <a:off x="0" y="0"/>
          <a:ext cx="0" cy="0"/>
          <a:chOff x="0" y="0"/>
          <a:chExt cx="0" cy="0"/>
        </a:xfrm>
      </p:grpSpPr>
      <p:sp>
        <p:nvSpPr>
          <p:cNvPr id="65" name="Google Shape;65;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8"/>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8"/>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8"/>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74" name="Google Shape;74;p18"/>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1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9"/>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cxnSp>
        <p:nvCxnSpPr>
          <p:cNvPr id="16" name="Google Shape;16;p9"/>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cikit-learn/scikit-learn/blob/main/sklearn/ensemble/hist_gradient_boosting/gradient_boosting.py" TargetMode="External"/><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uwv.nl/overuwv/Images/besluit-wob-verzoek-inzake-software-en-algoritmes.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tudelft.fra1.qualtrics.com/jfe/form/SV_3I8HIOZxBVamFIW"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research.tudelft.nl/en/publications/psychology-meets-machine-learning-interdisciplinary-perspective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conf.researchr.org/details/icse-2021/icse-2021-New-Ideas-and-Emerging-Results/11/What-Are-We-Really-Testing-in-Mutation-Testing-for-Machine-Learning-A-Critical-Refle" TargetMode="External"/><Relationship Id="rId4" Type="http://schemas.openxmlformats.org/officeDocument/2006/relationships/hyperlink" Target="https://research.tudelft.nl/en/publications/some-advice-for-psychologists-who-want-to-work-with-computer-sci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www.trouw.nl/politiek/hoe-de-belastingdienst-lage-inkomens-profileerde-in-de-jacht-op-fraude~bbb66add/" TargetMode="Externa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nrc.nl/nieuws/2021/03/28/als-iets-onvindbaar-is-bestaat-het-niet-a4037549" TargetMode="External"/><Relationship Id="rId5" Type="http://schemas.openxmlformats.org/officeDocument/2006/relationships/hyperlink" Target="https://www.youtube.com/watch?v=tnBcVwcoMYY"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EF0285-FD64-2B4C-8C67-F5DBC5079F8F}"/>
              </a:ext>
            </a:extLst>
          </p:cNvPr>
          <p:cNvPicPr>
            <a:picLocks noChangeAspect="1"/>
          </p:cNvPicPr>
          <p:nvPr/>
        </p:nvPicPr>
        <p:blipFill>
          <a:blip r:embed="rId3"/>
          <a:stretch>
            <a:fillRect/>
          </a:stretch>
        </p:blipFill>
        <p:spPr>
          <a:xfrm>
            <a:off x="301518" y="333631"/>
            <a:ext cx="11311199" cy="5894173"/>
          </a:xfrm>
          <a:prstGeom prst="rect">
            <a:avLst/>
          </a:prstGeom>
        </p:spPr>
      </p:pic>
    </p:spTree>
    <p:extLst>
      <p:ext uri="{BB962C8B-B14F-4D97-AF65-F5344CB8AC3E}">
        <p14:creationId xmlns:p14="http://schemas.microsoft.com/office/powerpoint/2010/main" val="190126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What I am encountering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473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a:t>
            </a:r>
            <a:r>
              <a:rPr lang="en-IN" dirty="0" err="1"/>
              <a:t>interdisciplinarily</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11</a:t>
            </a:fld>
            <a:endParaRPr/>
          </a:p>
        </p:txBody>
      </p:sp>
    </p:spTree>
    <p:extLst>
      <p:ext uri="{BB962C8B-B14F-4D97-AF65-F5344CB8AC3E}">
        <p14:creationId xmlns:p14="http://schemas.microsoft.com/office/powerpoint/2010/main" val="341708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7E2A41-F6CE-1C41-AE27-44BF01B82098}"/>
              </a:ext>
            </a:extLst>
          </p:cNvPr>
          <p:cNvSpPr>
            <a:spLocks noGrp="1"/>
          </p:cNvSpPr>
          <p:nvPr>
            <p:ph type="title"/>
          </p:nvPr>
        </p:nvSpPr>
        <p:spPr/>
        <p:txBody>
          <a:bodyPr/>
          <a:lstStyle/>
          <a:p>
            <a:r>
              <a:rPr lang="en-NL" dirty="0"/>
              <a:t>The setup</a:t>
            </a:r>
          </a:p>
        </p:txBody>
      </p:sp>
      <p:sp>
        <p:nvSpPr>
          <p:cNvPr id="5" name="Text Placeholder 4">
            <a:extLst>
              <a:ext uri="{FF2B5EF4-FFF2-40B4-BE49-F238E27FC236}">
                <a16:creationId xmlns:a16="http://schemas.microsoft.com/office/drawing/2014/main" id="{6B95BB7E-CFEA-C949-9E9B-1053742DC3D9}"/>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D0A52106-A8BE-7348-8017-26AAF0DBF11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7718" y="2237540"/>
            <a:ext cx="7152640" cy="4023360"/>
          </a:xfrm>
          <a:prstGeom prst="rect">
            <a:avLst/>
          </a:prstGeom>
        </p:spPr>
      </p:pic>
    </p:spTree>
    <p:extLst>
      <p:ext uri="{BB962C8B-B14F-4D97-AF65-F5344CB8AC3E}">
        <p14:creationId xmlns:p14="http://schemas.microsoft.com/office/powerpoint/2010/main" val="155960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ML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a:p>
        </p:txBody>
      </p:sp>
      <p:pic>
        <p:nvPicPr>
          <p:cNvPr id="4" name="Picture 3" descr="Diagram&#10;&#10;Description automatically generated">
            <a:extLst>
              <a:ext uri="{FF2B5EF4-FFF2-40B4-BE49-F238E27FC236}">
                <a16:creationId xmlns:a16="http://schemas.microsoft.com/office/drawing/2014/main" id="{694FEE1E-097F-6B46-8F48-872D9EAE92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Tree>
    <p:extLst>
      <p:ext uri="{BB962C8B-B14F-4D97-AF65-F5344CB8AC3E}">
        <p14:creationId xmlns:p14="http://schemas.microsoft.com/office/powerpoint/2010/main" val="1053798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6CFD4887-BAA7-F949-BBF9-DA02EF5B3E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36100"/>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The domain expert’s focus</a:t>
            </a:r>
          </a:p>
        </p:txBody>
      </p:sp>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8318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15</a:t>
            </a:fld>
            <a:endParaRPr/>
          </a:p>
        </p:txBody>
      </p:sp>
      <p:pic>
        <p:nvPicPr>
          <p:cNvPr id="23" name="Picture 22">
            <a:extLst>
              <a:ext uri="{FF2B5EF4-FFF2-40B4-BE49-F238E27FC236}">
                <a16:creationId xmlns:a16="http://schemas.microsoft.com/office/drawing/2014/main" id="{AEC76D7A-9B78-5547-B9D8-5D8A77DC5C2A}"/>
              </a:ext>
            </a:extLst>
          </p:cNvPr>
          <p:cNvPicPr>
            <a:picLocks noChangeAspect="1"/>
          </p:cNvPicPr>
          <p:nvPr/>
        </p:nvPicPr>
        <p:blipFill>
          <a:blip r:embed="rId3"/>
          <a:stretch>
            <a:fillRect/>
          </a:stretch>
        </p:blipFill>
        <p:spPr>
          <a:xfrm>
            <a:off x="2191966" y="3197530"/>
            <a:ext cx="1283766" cy="1283766"/>
          </a:xfrm>
          <a:prstGeom prst="rect">
            <a:avLst/>
          </a:prstGeom>
        </p:spPr>
      </p:pic>
      <p:pic>
        <p:nvPicPr>
          <p:cNvPr id="24" name="Picture 23">
            <a:extLst>
              <a:ext uri="{FF2B5EF4-FFF2-40B4-BE49-F238E27FC236}">
                <a16:creationId xmlns:a16="http://schemas.microsoft.com/office/drawing/2014/main" id="{F336A669-8C03-4445-B8F1-0ABCF01241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6478" y="5006394"/>
            <a:ext cx="870517" cy="1086725"/>
          </a:xfrm>
          <a:prstGeom prst="rect">
            <a:avLst/>
          </a:prstGeom>
        </p:spPr>
      </p:pic>
      <p:pic>
        <p:nvPicPr>
          <p:cNvPr id="25" name="Picture 24">
            <a:extLst>
              <a:ext uri="{FF2B5EF4-FFF2-40B4-BE49-F238E27FC236}">
                <a16:creationId xmlns:a16="http://schemas.microsoft.com/office/drawing/2014/main" id="{721F386D-A2F8-5548-B3EE-55FA657FD1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95958" y="2104025"/>
            <a:ext cx="834246" cy="978962"/>
          </a:xfrm>
          <a:prstGeom prst="rect">
            <a:avLst/>
          </a:prstGeom>
        </p:spPr>
      </p:pic>
      <p:pic>
        <p:nvPicPr>
          <p:cNvPr id="26" name="Picture 25">
            <a:extLst>
              <a:ext uri="{FF2B5EF4-FFF2-40B4-BE49-F238E27FC236}">
                <a16:creationId xmlns:a16="http://schemas.microsoft.com/office/drawing/2014/main" id="{3ADCB40D-A681-E742-9EB5-0AF9FF795CF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59198" y="2624556"/>
            <a:ext cx="894212" cy="977266"/>
          </a:xfrm>
          <a:prstGeom prst="rect">
            <a:avLst/>
          </a:prstGeom>
        </p:spPr>
      </p:pic>
      <p:pic>
        <p:nvPicPr>
          <p:cNvPr id="27" name="Picture 26">
            <a:extLst>
              <a:ext uri="{FF2B5EF4-FFF2-40B4-BE49-F238E27FC236}">
                <a16:creationId xmlns:a16="http://schemas.microsoft.com/office/drawing/2014/main" id="{BC47B3A0-5834-764D-9F72-7B75CEB68D8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59518" y="4481296"/>
            <a:ext cx="772162" cy="979501"/>
          </a:xfrm>
          <a:prstGeom prst="rect">
            <a:avLst/>
          </a:prstGeom>
        </p:spPr>
      </p:pic>
      <p:pic>
        <p:nvPicPr>
          <p:cNvPr id="28" name="Google Shape;404;p51">
            <a:extLst>
              <a:ext uri="{FF2B5EF4-FFF2-40B4-BE49-F238E27FC236}">
                <a16:creationId xmlns:a16="http://schemas.microsoft.com/office/drawing/2014/main" id="{D8221F5E-ADBF-1642-9EDD-61DBAA38B39D}"/>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8766004" y="2684190"/>
            <a:ext cx="1134454" cy="850841"/>
          </a:xfrm>
          <a:prstGeom prst="rect">
            <a:avLst/>
          </a:prstGeom>
          <a:noFill/>
          <a:ln>
            <a:noFill/>
          </a:ln>
        </p:spPr>
      </p:pic>
      <p:pic>
        <p:nvPicPr>
          <p:cNvPr id="29" name="Picture 28">
            <a:extLst>
              <a:ext uri="{FF2B5EF4-FFF2-40B4-BE49-F238E27FC236}">
                <a16:creationId xmlns:a16="http://schemas.microsoft.com/office/drawing/2014/main" id="{47EF8DA9-B082-F440-866E-56BAA26EDC1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122643" y="4484597"/>
            <a:ext cx="1034085" cy="977267"/>
          </a:xfrm>
          <a:prstGeom prst="rect">
            <a:avLst/>
          </a:prstGeom>
        </p:spPr>
      </p:pic>
    </p:spTree>
    <p:extLst>
      <p:ext uri="{BB962C8B-B14F-4D97-AF65-F5344CB8AC3E}">
        <p14:creationId xmlns:p14="http://schemas.microsoft.com/office/powerpoint/2010/main" val="182290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‘semantic gap’</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16</a:t>
            </a:fld>
            <a:endParaRPr/>
          </a:p>
        </p:txBody>
      </p:sp>
      <p:pic>
        <p:nvPicPr>
          <p:cNvPr id="5" name="Google Shape;402;p51">
            <a:extLst>
              <a:ext uri="{FF2B5EF4-FFF2-40B4-BE49-F238E27FC236}">
                <a16:creationId xmlns:a16="http://schemas.microsoft.com/office/drawing/2014/main" id="{23B3888F-DE01-3241-B4A2-CA56F0E045B0}"/>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5110885" y="2912047"/>
            <a:ext cx="2243866" cy="1682900"/>
          </a:xfrm>
          <a:prstGeom prst="rect">
            <a:avLst/>
          </a:prstGeom>
          <a:noFill/>
          <a:ln>
            <a:noFill/>
          </a:ln>
        </p:spPr>
      </p:pic>
      <p:pic>
        <p:nvPicPr>
          <p:cNvPr id="6" name="Google Shape;403;p51">
            <a:extLst>
              <a:ext uri="{FF2B5EF4-FFF2-40B4-BE49-F238E27FC236}">
                <a16:creationId xmlns:a16="http://schemas.microsoft.com/office/drawing/2014/main" id="{28455DC0-6DD8-884B-83AD-7E3D37ADCB84}"/>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801734" y="2752106"/>
            <a:ext cx="1776401" cy="2368535"/>
          </a:xfrm>
          <a:prstGeom prst="rect">
            <a:avLst/>
          </a:prstGeom>
          <a:noFill/>
          <a:ln>
            <a:noFill/>
          </a:ln>
        </p:spPr>
      </p:pic>
      <p:pic>
        <p:nvPicPr>
          <p:cNvPr id="7" name="Google Shape;404;p51">
            <a:extLst>
              <a:ext uri="{FF2B5EF4-FFF2-40B4-BE49-F238E27FC236}">
                <a16:creationId xmlns:a16="http://schemas.microsoft.com/office/drawing/2014/main" id="{A3B3F4A4-4C71-CB44-A076-4D3AB732E852}"/>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329218" y="2912041"/>
            <a:ext cx="2243875" cy="1682906"/>
          </a:xfrm>
          <a:prstGeom prst="rect">
            <a:avLst/>
          </a:prstGeom>
          <a:noFill/>
          <a:ln>
            <a:noFill/>
          </a:ln>
        </p:spPr>
      </p:pic>
    </p:spTree>
    <p:extLst>
      <p:ext uri="{BB962C8B-B14F-4D97-AF65-F5344CB8AC3E}">
        <p14:creationId xmlns:p14="http://schemas.microsoft.com/office/powerpoint/2010/main" val="22386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17</a:t>
            </a:fld>
            <a:endParaRPr/>
          </a:p>
        </p:txBody>
      </p:sp>
      <p:pic>
        <p:nvPicPr>
          <p:cNvPr id="22" name="Picture 21">
            <a:extLst>
              <a:ext uri="{FF2B5EF4-FFF2-40B4-BE49-F238E27FC236}">
                <a16:creationId xmlns:a16="http://schemas.microsoft.com/office/drawing/2014/main" id="{95A656A8-B4E2-4340-86C5-85A2E8BF9F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7280" y="1915298"/>
            <a:ext cx="9769636" cy="3842951"/>
          </a:xfrm>
          <a:prstGeom prst="rect">
            <a:avLst/>
          </a:prstGeom>
        </p:spPr>
      </p:pic>
    </p:spTree>
    <p:extLst>
      <p:ext uri="{BB962C8B-B14F-4D97-AF65-F5344CB8AC3E}">
        <p14:creationId xmlns:p14="http://schemas.microsoft.com/office/powerpoint/2010/main" val="2121774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18</a:t>
            </a:fld>
            <a:endParaRPr/>
          </a:p>
        </p:txBody>
      </p:sp>
      <p:grpSp>
        <p:nvGrpSpPr>
          <p:cNvPr id="22" name="Group 21">
            <a:extLst>
              <a:ext uri="{FF2B5EF4-FFF2-40B4-BE49-F238E27FC236}">
                <a16:creationId xmlns:a16="http://schemas.microsoft.com/office/drawing/2014/main" id="{B0088275-09FE-C642-89A6-5FCBCC92C48E}"/>
              </a:ext>
            </a:extLst>
          </p:cNvPr>
          <p:cNvGrpSpPr/>
          <p:nvPr/>
        </p:nvGrpSpPr>
        <p:grpSpPr>
          <a:xfrm>
            <a:off x="3894609" y="2051222"/>
            <a:ext cx="4402782" cy="4017396"/>
            <a:chOff x="2537460" y="2191950"/>
            <a:chExt cx="3234690" cy="2951550"/>
          </a:xfrm>
        </p:grpSpPr>
        <p:pic>
          <p:nvPicPr>
            <p:cNvPr id="23" name="Picture 22">
              <a:extLst>
                <a:ext uri="{FF2B5EF4-FFF2-40B4-BE49-F238E27FC236}">
                  <a16:creationId xmlns:a16="http://schemas.microsoft.com/office/drawing/2014/main" id="{C6A1725B-755A-7C4C-8D96-D07B0EC88B6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006090" y="2194471"/>
              <a:ext cx="457200" cy="2949029"/>
            </a:xfrm>
            <a:prstGeom prst="rect">
              <a:avLst/>
            </a:prstGeom>
          </p:spPr>
        </p:pic>
        <p:grpSp>
          <p:nvGrpSpPr>
            <p:cNvPr id="24" name="Group 23">
              <a:extLst>
                <a:ext uri="{FF2B5EF4-FFF2-40B4-BE49-F238E27FC236}">
                  <a16:creationId xmlns:a16="http://schemas.microsoft.com/office/drawing/2014/main" id="{F5960919-A755-A147-9EA7-00B8AA5DC9F5}"/>
                </a:ext>
              </a:extLst>
            </p:cNvPr>
            <p:cNvGrpSpPr/>
            <p:nvPr/>
          </p:nvGrpSpPr>
          <p:grpSpPr>
            <a:xfrm>
              <a:off x="2537460" y="2194471"/>
              <a:ext cx="337185" cy="2949029"/>
              <a:chOff x="2674620" y="2194471"/>
              <a:chExt cx="337185" cy="2949029"/>
            </a:xfrm>
          </p:grpSpPr>
          <p:pic>
            <p:nvPicPr>
              <p:cNvPr id="26" name="Picture 25">
                <a:extLst>
                  <a:ext uri="{FF2B5EF4-FFF2-40B4-BE49-F238E27FC236}">
                    <a16:creationId xmlns:a16="http://schemas.microsoft.com/office/drawing/2014/main" id="{4C56957C-9301-C440-9F2A-EB4C8C51679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674620" y="2194471"/>
                <a:ext cx="337185" cy="2949029"/>
              </a:xfrm>
              <a:prstGeom prst="rect">
                <a:avLst/>
              </a:prstGeom>
            </p:spPr>
          </p:pic>
          <p:sp>
            <p:nvSpPr>
              <p:cNvPr id="27" name="Rectangle 26">
                <a:extLst>
                  <a:ext uri="{FF2B5EF4-FFF2-40B4-BE49-F238E27FC236}">
                    <a16:creationId xmlns:a16="http://schemas.microsoft.com/office/drawing/2014/main" id="{0850EDAF-AF44-0F46-A7F7-996C069D6A8B}"/>
                  </a:ext>
                </a:extLst>
              </p:cNvPr>
              <p:cNvSpPr/>
              <p:nvPr/>
            </p:nvSpPr>
            <p:spPr>
              <a:xfrm>
                <a:off x="2674620" y="2194471"/>
                <a:ext cx="331470" cy="2949029"/>
              </a:xfrm>
              <a:prstGeom prst="rect">
                <a:avLst/>
              </a:prstGeom>
              <a:solidFill>
                <a:schemeClr val="bg1">
                  <a:lumMod val="85000"/>
                  <a:alpha val="89000"/>
                </a:schemeClr>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5" name="Picture 24">
              <a:extLst>
                <a:ext uri="{FF2B5EF4-FFF2-40B4-BE49-F238E27FC236}">
                  <a16:creationId xmlns:a16="http://schemas.microsoft.com/office/drawing/2014/main" id="{9AE4BF2E-8D21-C147-8D26-BC1F4C9E3A29}"/>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463290" y="2191950"/>
              <a:ext cx="2308860" cy="2949029"/>
            </a:xfrm>
            <a:prstGeom prst="rect">
              <a:avLst/>
            </a:prstGeom>
          </p:spPr>
        </p:pic>
      </p:grpSp>
    </p:spTree>
    <p:extLst>
      <p:ext uri="{BB962C8B-B14F-4D97-AF65-F5344CB8AC3E}">
        <p14:creationId xmlns:p14="http://schemas.microsoft.com/office/powerpoint/2010/main" val="849605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Standardization</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19</a:t>
            </a:fld>
            <a:endParaRPr/>
          </a:p>
        </p:txBody>
      </p:sp>
      <p:pic>
        <p:nvPicPr>
          <p:cNvPr id="13" name="Picture 12">
            <a:extLst>
              <a:ext uri="{FF2B5EF4-FFF2-40B4-BE49-F238E27FC236}">
                <a16:creationId xmlns:a16="http://schemas.microsoft.com/office/drawing/2014/main" id="{6B3FEFD3-82D0-884D-9AAE-F7E308617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85837" y="4183413"/>
            <a:ext cx="1140731" cy="1139748"/>
          </a:xfrm>
          <a:prstGeom prst="rect">
            <a:avLst/>
          </a:prstGeom>
        </p:spPr>
      </p:pic>
      <p:pic>
        <p:nvPicPr>
          <p:cNvPr id="14" name="Google Shape;404;p51">
            <a:extLst>
              <a:ext uri="{FF2B5EF4-FFF2-40B4-BE49-F238E27FC236}">
                <a16:creationId xmlns:a16="http://schemas.microsoft.com/office/drawing/2014/main" id="{64CA3F21-29BA-264D-99C6-1EF765BE906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t="-241"/>
          <a:stretch/>
        </p:blipFill>
        <p:spPr>
          <a:xfrm>
            <a:off x="5262024" y="2227230"/>
            <a:ext cx="1140731" cy="1140731"/>
          </a:xfrm>
          <a:prstGeom prst="rect">
            <a:avLst/>
          </a:prstGeom>
          <a:noFill/>
          <a:ln>
            <a:noFill/>
          </a:ln>
        </p:spPr>
      </p:pic>
      <p:pic>
        <p:nvPicPr>
          <p:cNvPr id="15" name="Picture 14">
            <a:extLst>
              <a:ext uri="{FF2B5EF4-FFF2-40B4-BE49-F238E27FC236}">
                <a16:creationId xmlns:a16="http://schemas.microsoft.com/office/drawing/2014/main" id="{5FCAEE4A-75C1-F648-B794-CF9472C143E0}"/>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8022341" y="4182430"/>
            <a:ext cx="1140731" cy="1140731"/>
          </a:xfrm>
          <a:prstGeom prst="rect">
            <a:avLst/>
          </a:prstGeom>
        </p:spPr>
      </p:pic>
      <p:pic>
        <p:nvPicPr>
          <p:cNvPr id="16" name="Google Shape;404;p51">
            <a:extLst>
              <a:ext uri="{FF2B5EF4-FFF2-40B4-BE49-F238E27FC236}">
                <a16:creationId xmlns:a16="http://schemas.microsoft.com/office/drawing/2014/main" id="{76C0B2DA-6D64-544E-9A2E-CC01B8B7D854}"/>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8022342" y="2226247"/>
            <a:ext cx="1140731" cy="1140731"/>
          </a:xfrm>
          <a:prstGeom prst="rect">
            <a:avLst/>
          </a:prstGeom>
          <a:noFill/>
          <a:ln>
            <a:noFill/>
          </a:ln>
        </p:spPr>
      </p:pic>
      <p:sp>
        <p:nvSpPr>
          <p:cNvPr id="17" name="Rectangle 16">
            <a:extLst>
              <a:ext uri="{FF2B5EF4-FFF2-40B4-BE49-F238E27FC236}">
                <a16:creationId xmlns:a16="http://schemas.microsoft.com/office/drawing/2014/main" id="{233D297C-FB15-434F-902B-77734357C554}"/>
              </a:ext>
            </a:extLst>
          </p:cNvPr>
          <p:cNvSpPr/>
          <p:nvPr/>
        </p:nvSpPr>
        <p:spPr>
          <a:xfrm>
            <a:off x="5149780" y="5509232"/>
            <a:ext cx="1365218" cy="461665"/>
          </a:xfrm>
          <a:prstGeom prst="rect">
            <a:avLst/>
          </a:prstGeom>
        </p:spPr>
        <p:txBody>
          <a:bodyPr wrap="square">
            <a:spAutoFit/>
          </a:bodyPr>
          <a:lstStyle/>
          <a:p>
            <a:r>
              <a:rPr lang="en-US" sz="2400" dirty="0"/>
              <a:t>cropped</a:t>
            </a:r>
            <a:endParaRPr lang="en-NL" sz="2400" dirty="0"/>
          </a:p>
        </p:txBody>
      </p:sp>
      <p:sp>
        <p:nvSpPr>
          <p:cNvPr id="18" name="Rectangle 17">
            <a:extLst>
              <a:ext uri="{FF2B5EF4-FFF2-40B4-BE49-F238E27FC236}">
                <a16:creationId xmlns:a16="http://schemas.microsoft.com/office/drawing/2014/main" id="{2C7DFCE9-C38D-104B-A0BA-3A55AB2240E3}"/>
              </a:ext>
            </a:extLst>
          </p:cNvPr>
          <p:cNvSpPr/>
          <p:nvPr/>
        </p:nvSpPr>
        <p:spPr>
          <a:xfrm>
            <a:off x="8056242" y="5484255"/>
            <a:ext cx="1585312" cy="461665"/>
          </a:xfrm>
          <a:prstGeom prst="rect">
            <a:avLst/>
          </a:prstGeom>
        </p:spPr>
        <p:txBody>
          <a:bodyPr wrap="square">
            <a:spAutoFit/>
          </a:bodyPr>
          <a:lstStyle/>
          <a:p>
            <a:r>
              <a:rPr lang="en-US" sz="2400" dirty="0"/>
              <a:t>scaled</a:t>
            </a:r>
            <a:endParaRPr lang="en-NL" sz="2400" dirty="0"/>
          </a:p>
        </p:txBody>
      </p:sp>
      <p:sp>
        <p:nvSpPr>
          <p:cNvPr id="19" name="Rectangle 18">
            <a:extLst>
              <a:ext uri="{FF2B5EF4-FFF2-40B4-BE49-F238E27FC236}">
                <a16:creationId xmlns:a16="http://schemas.microsoft.com/office/drawing/2014/main" id="{3BC8D63D-88BE-1A47-8942-F87DDF2C6B0D}"/>
              </a:ext>
            </a:extLst>
          </p:cNvPr>
          <p:cNvSpPr/>
          <p:nvPr/>
        </p:nvSpPr>
        <p:spPr>
          <a:xfrm>
            <a:off x="2447502" y="5484257"/>
            <a:ext cx="1675953" cy="461665"/>
          </a:xfrm>
          <a:prstGeom prst="rect">
            <a:avLst/>
          </a:prstGeom>
        </p:spPr>
        <p:txBody>
          <a:bodyPr wrap="square">
            <a:spAutoFit/>
          </a:bodyPr>
          <a:lstStyle/>
          <a:p>
            <a:r>
              <a:rPr lang="en-US" sz="2400" dirty="0"/>
              <a:t>original</a:t>
            </a:r>
            <a:endParaRPr lang="en-NL" sz="2400" dirty="0"/>
          </a:p>
        </p:txBody>
      </p:sp>
      <p:pic>
        <p:nvPicPr>
          <p:cNvPr id="20" name="Picture 19">
            <a:extLst>
              <a:ext uri="{FF2B5EF4-FFF2-40B4-BE49-F238E27FC236}">
                <a16:creationId xmlns:a16="http://schemas.microsoft.com/office/drawing/2014/main" id="{AC3EFECF-FBEA-E041-B7CF-332AB8546E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549333" y="3876124"/>
            <a:ext cx="1140731" cy="1447037"/>
          </a:xfrm>
          <a:prstGeom prst="rect">
            <a:avLst/>
          </a:prstGeom>
        </p:spPr>
      </p:pic>
      <p:pic>
        <p:nvPicPr>
          <p:cNvPr id="21" name="Google Shape;404;p51">
            <a:extLst>
              <a:ext uri="{FF2B5EF4-FFF2-40B4-BE49-F238E27FC236}">
                <a16:creationId xmlns:a16="http://schemas.microsoft.com/office/drawing/2014/main" id="{E6B7CFC5-BC51-8942-9329-9801D3EA0C6F}"/>
              </a:ext>
            </a:extLst>
          </p:cNvPr>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303202" y="2227230"/>
            <a:ext cx="1675953" cy="1256965"/>
          </a:xfrm>
          <a:prstGeom prst="rect">
            <a:avLst/>
          </a:prstGeom>
          <a:noFill/>
          <a:ln>
            <a:noFill/>
          </a:ln>
        </p:spPr>
      </p:pic>
    </p:spTree>
    <p:extLst>
      <p:ext uri="{BB962C8B-B14F-4D97-AF65-F5344CB8AC3E}">
        <p14:creationId xmlns:p14="http://schemas.microsoft.com/office/powerpoint/2010/main" val="2802852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450890-3BEA-A845-ADF7-D7A1F0DCC4B3}"/>
              </a:ext>
            </a:extLst>
          </p:cNvPr>
          <p:cNvPicPr>
            <a:picLocks noChangeAspect="1"/>
          </p:cNvPicPr>
          <p:nvPr/>
        </p:nvPicPr>
        <p:blipFill>
          <a:blip r:embed="rId3"/>
          <a:stretch>
            <a:fillRect/>
          </a:stretch>
        </p:blipFill>
        <p:spPr>
          <a:xfrm>
            <a:off x="383059" y="244672"/>
            <a:ext cx="11178667" cy="5698928"/>
          </a:xfrm>
          <a:prstGeom prst="rect">
            <a:avLst/>
          </a:prstGeom>
        </p:spPr>
      </p:pic>
    </p:spTree>
    <p:extLst>
      <p:ext uri="{BB962C8B-B14F-4D97-AF65-F5344CB8AC3E}">
        <p14:creationId xmlns:p14="http://schemas.microsoft.com/office/powerpoint/2010/main" val="2788190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B7562B-8817-1540-879D-0127B2BD7031}"/>
              </a:ext>
            </a:extLst>
          </p:cNvPr>
          <p:cNvSpPr>
            <a:spLocks noGrp="1"/>
          </p:cNvSpPr>
          <p:nvPr>
            <p:ph type="body" idx="1"/>
          </p:nvPr>
        </p:nvSpPr>
        <p:spPr/>
        <p:txBody>
          <a:bodyPr/>
          <a:lstStyle/>
          <a:p>
            <a:endParaRPr lang="en-NL" dirty="0"/>
          </a:p>
        </p:txBody>
      </p:sp>
      <p:pic>
        <p:nvPicPr>
          <p:cNvPr id="6" name="Picture 5" descr="Diagram&#10;&#10;Description automatically generated">
            <a:extLst>
              <a:ext uri="{FF2B5EF4-FFF2-40B4-BE49-F238E27FC236}">
                <a16:creationId xmlns:a16="http://schemas.microsoft.com/office/drawing/2014/main" id="{41382B29-0847-4948-986C-3FE0BA46FD5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35158" y="2243514"/>
            <a:ext cx="7155200" cy="4024800"/>
          </a:xfrm>
          <a:prstGeom prst="rect">
            <a:avLst/>
          </a:prstGeom>
        </p:spPr>
      </p:pic>
      <p:sp>
        <p:nvSpPr>
          <p:cNvPr id="2" name="Title 1">
            <a:extLst>
              <a:ext uri="{FF2B5EF4-FFF2-40B4-BE49-F238E27FC236}">
                <a16:creationId xmlns:a16="http://schemas.microsoft.com/office/drawing/2014/main" id="{D05C0C04-174B-CA4E-B1C2-16959F8DB846}"/>
              </a:ext>
            </a:extLst>
          </p:cNvPr>
          <p:cNvSpPr>
            <a:spLocks noGrp="1"/>
          </p:cNvSpPr>
          <p:nvPr>
            <p:ph type="title"/>
          </p:nvPr>
        </p:nvSpPr>
        <p:spPr/>
        <p:txBody>
          <a:bodyPr/>
          <a:lstStyle/>
          <a:p>
            <a:r>
              <a:rPr lang="en-NL" dirty="0"/>
              <a:t>What it really may be about</a:t>
            </a:r>
          </a:p>
        </p:txBody>
      </p:sp>
    </p:spTree>
    <p:extLst>
      <p:ext uri="{BB962C8B-B14F-4D97-AF65-F5344CB8AC3E}">
        <p14:creationId xmlns:p14="http://schemas.microsoft.com/office/powerpoint/2010/main" val="3449094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79" y="286603"/>
            <a:ext cx="10115203" cy="1450757"/>
          </a:xfrm>
          <a:prstGeom prst="rect">
            <a:avLst/>
          </a:prstGeom>
          <a:noFill/>
          <a:ln>
            <a:noFill/>
          </a:ln>
        </p:spPr>
        <p:txBody>
          <a:bodyPr spcFirstLastPara="1" wrap="square" lIns="91425" tIns="45700" rIns="91425" bIns="45700" anchor="b" anchorCtr="0">
            <a:normAutofit/>
          </a:bodyPr>
          <a:lstStyle/>
          <a:p>
            <a:pPr lvl="0"/>
            <a:r>
              <a:rPr lang="en-IN" dirty="0"/>
              <a:t>What is ‘working as intended’?</a:t>
            </a:r>
            <a:br>
              <a:rPr lang="en-IN" dirty="0"/>
            </a:br>
            <a:r>
              <a:rPr lang="en-IN" dirty="0"/>
              <a:t>What is ‘the code’? </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r>
              <a:rPr lang="en-US" dirty="0"/>
              <a:t>joint work on testing for ML with </a:t>
            </a:r>
            <a:r>
              <a:rPr lang="en-US" dirty="0" err="1"/>
              <a:t>Annibale</a:t>
            </a:r>
            <a:r>
              <a:rPr lang="en-US" dirty="0"/>
              <a:t> </a:t>
            </a:r>
            <a:r>
              <a:rPr lang="en-US" dirty="0" err="1"/>
              <a:t>Panichella</a:t>
            </a: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21</a:t>
            </a:fld>
            <a:endParaRPr/>
          </a:p>
        </p:txBody>
      </p:sp>
      <p:pic>
        <p:nvPicPr>
          <p:cNvPr id="5" name="Picture 4" descr="Diagram&#10;&#10;Description automatically generated">
            <a:extLst>
              <a:ext uri="{FF2B5EF4-FFF2-40B4-BE49-F238E27FC236}">
                <a16:creationId xmlns:a16="http://schemas.microsoft.com/office/drawing/2014/main" id="{CEFB5F73-1A2D-8747-8410-031AD691B9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88289" y="2383638"/>
            <a:ext cx="6721425" cy="3780802"/>
          </a:xfrm>
          <a:prstGeom prst="rect">
            <a:avLst/>
          </a:prstGeom>
        </p:spPr>
      </p:pic>
    </p:spTree>
    <p:extLst>
      <p:ext uri="{BB962C8B-B14F-4D97-AF65-F5344CB8AC3E}">
        <p14:creationId xmlns:p14="http://schemas.microsoft.com/office/powerpoint/2010/main" val="2179443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6D0C-E608-F141-BDBF-3A1540EFD688}"/>
              </a:ext>
            </a:extLst>
          </p:cNvPr>
          <p:cNvSpPr>
            <a:spLocks noGrp="1"/>
          </p:cNvSpPr>
          <p:nvPr>
            <p:ph type="title"/>
          </p:nvPr>
        </p:nvSpPr>
        <p:spPr/>
        <p:txBody>
          <a:bodyPr/>
          <a:lstStyle/>
          <a:p>
            <a:r>
              <a:rPr lang="en-NL" dirty="0"/>
              <a:t>Communicating for accountability</a:t>
            </a:r>
          </a:p>
        </p:txBody>
      </p:sp>
      <p:sp>
        <p:nvSpPr>
          <p:cNvPr id="3" name="Text Placeholder 2">
            <a:extLst>
              <a:ext uri="{FF2B5EF4-FFF2-40B4-BE49-F238E27FC236}">
                <a16:creationId xmlns:a16="http://schemas.microsoft.com/office/drawing/2014/main" id="{F352A8EA-386D-BA40-B871-13F00ED41AE9}"/>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501702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A1AF-E002-2C4B-AB12-5995D04975E5}"/>
              </a:ext>
            </a:extLst>
          </p:cNvPr>
          <p:cNvSpPr>
            <a:spLocks noGrp="1"/>
          </p:cNvSpPr>
          <p:nvPr>
            <p:ph type="title"/>
          </p:nvPr>
        </p:nvSpPr>
        <p:spPr/>
        <p:txBody>
          <a:bodyPr/>
          <a:lstStyle/>
          <a:p>
            <a:r>
              <a:rPr lang="en-NL" dirty="0"/>
              <a:t>“I want to know exactly what the algorithm is doing”</a:t>
            </a:r>
          </a:p>
        </p:txBody>
      </p:sp>
      <p:sp>
        <p:nvSpPr>
          <p:cNvPr id="3" name="Text Placeholder 2">
            <a:extLst>
              <a:ext uri="{FF2B5EF4-FFF2-40B4-BE49-F238E27FC236}">
                <a16:creationId xmlns:a16="http://schemas.microsoft.com/office/drawing/2014/main" id="{FF651071-FCD4-DA4C-994F-244289CBA8BC}"/>
              </a:ext>
            </a:extLst>
          </p:cNvPr>
          <p:cNvSpPr>
            <a:spLocks noGrp="1"/>
          </p:cNvSpPr>
          <p:nvPr>
            <p:ph type="body" idx="1"/>
          </p:nvPr>
        </p:nvSpPr>
        <p:spPr/>
        <p:txBody>
          <a:bodyPr/>
          <a:lstStyle/>
          <a:p>
            <a:endParaRPr lang="en-NL" dirty="0"/>
          </a:p>
        </p:txBody>
      </p:sp>
      <p:pic>
        <p:nvPicPr>
          <p:cNvPr id="4" name="Picture 2">
            <a:extLst>
              <a:ext uri="{FF2B5EF4-FFF2-40B4-BE49-F238E27FC236}">
                <a16:creationId xmlns:a16="http://schemas.microsoft.com/office/drawing/2014/main" id="{D398B5B6-E60B-AE47-9CF0-89047BDF499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20170" y="2054532"/>
            <a:ext cx="5351659" cy="39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40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10" name="Google Shape;169;g79faeb7366_0_0">
            <a:extLst>
              <a:ext uri="{FF2B5EF4-FFF2-40B4-BE49-F238E27FC236}">
                <a16:creationId xmlns:a16="http://schemas.microsoft.com/office/drawing/2014/main" id="{C06DF4D5-247D-F246-979C-D912C297554C}"/>
              </a:ext>
            </a:extLst>
          </p:cNvPr>
          <p:cNvSpPr/>
          <p:nvPr/>
        </p:nvSpPr>
        <p:spPr>
          <a:xfrm>
            <a:off x="1279154" y="3558745"/>
            <a:ext cx="10202100" cy="2675879"/>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25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8E5EDD06-D95D-8A4E-A394-64DAE8C9E613}"/>
              </a:ext>
            </a:extLst>
          </p:cNvPr>
          <p:cNvSpPr/>
          <p:nvPr/>
        </p:nvSpPr>
        <p:spPr>
          <a:xfrm>
            <a:off x="1279154" y="3991232"/>
            <a:ext cx="10202100" cy="2243392"/>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27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12792C90-69E7-4A4F-AA8E-CFE63833738B}"/>
              </a:ext>
            </a:extLst>
          </p:cNvPr>
          <p:cNvSpPr/>
          <p:nvPr/>
        </p:nvSpPr>
        <p:spPr>
          <a:xfrm>
            <a:off x="1279154" y="4732638"/>
            <a:ext cx="10202100" cy="1501986"/>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77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
        <p:nvSpPr>
          <p:cNvPr id="5" name="Google Shape;169;g79faeb7366_0_0">
            <a:extLst>
              <a:ext uri="{FF2B5EF4-FFF2-40B4-BE49-F238E27FC236}">
                <a16:creationId xmlns:a16="http://schemas.microsoft.com/office/drawing/2014/main" id="{55AC0C12-7D80-914D-B962-963519DB3F87}"/>
              </a:ext>
            </a:extLst>
          </p:cNvPr>
          <p:cNvSpPr/>
          <p:nvPr/>
        </p:nvSpPr>
        <p:spPr>
          <a:xfrm>
            <a:off x="1279154" y="5066270"/>
            <a:ext cx="10202100" cy="1168354"/>
          </a:xfrm>
          <a:prstGeom prst="rect">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2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3231654"/>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use Python 3.7.5’</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also use SQL server 2016. It is licensed by Microsoft, we cannot share source code’</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‘Python is open source so we won’t share code either’</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‘Model can be found at </a:t>
            </a:r>
            <a:r>
              <a:rPr lang="en-GB" sz="2400" dirty="0">
                <a:latin typeface="Calibri" panose="020F0502020204030204" pitchFamily="34" charset="0"/>
                <a:cs typeface="Calibri" panose="020F0502020204030204" pitchFamily="34" charset="0"/>
                <a:hlinkClick r:id="rId3"/>
              </a:rPr>
              <a:t>https://github.com/scikit-learn/scikit-learn/blob/main/sklearn/ensemble/hist_gradient_boosting/gradient_boosting.py</a:t>
            </a:r>
            <a:r>
              <a:rPr lang="en-GB"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16054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226A2E-0188-1847-BC6A-7EFC2A034E1E}"/>
              </a:ext>
            </a:extLst>
          </p:cNvPr>
          <p:cNvSpPr>
            <a:spLocks noGrp="1"/>
          </p:cNvSpPr>
          <p:nvPr>
            <p:ph type="title"/>
          </p:nvPr>
        </p:nvSpPr>
        <p:spPr/>
        <p:txBody>
          <a:bodyPr/>
          <a:lstStyle/>
          <a:p>
            <a:r>
              <a:rPr lang="en-GB" dirty="0"/>
              <a:t>UWV (Employee Insurance Agency) </a:t>
            </a:r>
            <a:endParaRPr lang="en-NL" dirty="0"/>
          </a:p>
        </p:txBody>
      </p:sp>
      <p:sp>
        <p:nvSpPr>
          <p:cNvPr id="6" name="Text Placeholder 5">
            <a:extLst>
              <a:ext uri="{FF2B5EF4-FFF2-40B4-BE49-F238E27FC236}">
                <a16:creationId xmlns:a16="http://schemas.microsoft.com/office/drawing/2014/main" id="{10CAF35F-4B52-B646-A566-070FA98B510E}"/>
              </a:ext>
            </a:extLst>
          </p:cNvPr>
          <p:cNvSpPr>
            <a:spLocks noGrp="1"/>
          </p:cNvSpPr>
          <p:nvPr>
            <p:ph type="body" idx="1"/>
          </p:nvPr>
        </p:nvSpPr>
        <p:spPr>
          <a:prstGeom prst="rect">
            <a:avLst/>
          </a:prstGeom>
        </p:spPr>
        <p:txBody>
          <a:bodyPr wrap="square">
            <a:spAutoFit/>
          </a:bodyPr>
          <a:lstStyle/>
          <a:p>
            <a:r>
              <a:rPr lang="en-NL" dirty="0"/>
              <a:t>For the Dutch-reading audience: </a:t>
            </a:r>
            <a:r>
              <a:rPr lang="en-NL" dirty="0">
                <a:hlinkClick r:id="rId2"/>
              </a:rPr>
              <a:t>https://www.uwv.nl/overuwv/Images/besluit-wob-verzoek-inzake-software-en-algoritmes.pdf</a:t>
            </a:r>
            <a:r>
              <a:rPr lang="en-NL" dirty="0"/>
              <a:t> </a:t>
            </a:r>
          </a:p>
        </p:txBody>
      </p:sp>
      <p:sp>
        <p:nvSpPr>
          <p:cNvPr id="9" name="Rectangle 8">
            <a:extLst>
              <a:ext uri="{FF2B5EF4-FFF2-40B4-BE49-F238E27FC236}">
                <a16:creationId xmlns:a16="http://schemas.microsoft.com/office/drawing/2014/main" id="{12DB20E8-FB41-5445-8E15-5B06F2BA4A87}"/>
              </a:ext>
            </a:extLst>
          </p:cNvPr>
          <p:cNvSpPr/>
          <p:nvPr/>
        </p:nvSpPr>
        <p:spPr>
          <a:xfrm>
            <a:off x="1466334" y="3002971"/>
            <a:ext cx="9827741" cy="2492990"/>
          </a:xfrm>
          <a:prstGeom prst="rect">
            <a:avLst/>
          </a:prstGeom>
        </p:spPr>
        <p:txBody>
          <a:bodyPr wrap="square">
            <a:spAutoFit/>
          </a:bodyPr>
          <a:lstStyle/>
          <a:p>
            <a:r>
              <a:rPr lang="en-US" sz="3600" dirty="0">
                <a:solidFill>
                  <a:srgbClr val="3F3F3F"/>
                </a:solidFill>
                <a:latin typeface="Calibri" panose="020F0502020204030204" pitchFamily="34" charset="0"/>
                <a:cs typeface="Calibri" panose="020F0502020204030204" pitchFamily="34" charset="0"/>
              </a:rPr>
              <a:t>Source code of used software and algorithms</a:t>
            </a:r>
          </a:p>
          <a:p>
            <a:pPr marL="285750" lvl="1" indent="-285750">
              <a:buFont typeface="Arial" panose="020B0604020202020204" pitchFamily="34" charset="0"/>
              <a:buChar char="•"/>
            </a:pPr>
            <a:r>
              <a:rPr lang="en-US" sz="2400" dirty="0">
                <a:solidFill>
                  <a:srgbClr val="3F3F3F"/>
                </a:solidFill>
                <a:latin typeface="Calibri" panose="020F0502020204030204" pitchFamily="34" charset="0"/>
                <a:cs typeface="Calibri" panose="020F0502020204030204" pitchFamily="34" charset="0"/>
              </a:rPr>
              <a:t>‘We have algorithm documentation, scripts and a Data Protection Impact Assessment. These will not be shared because of their strategic importance to our servicing.’</a:t>
            </a: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285750" lvl="1" indent="-28575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8255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122A2D-DF87-8245-9C3D-58D4E1DCB6F7}"/>
              </a:ext>
            </a:extLst>
          </p:cNvPr>
          <p:cNvPicPr>
            <a:picLocks noChangeAspect="1"/>
          </p:cNvPicPr>
          <p:nvPr/>
        </p:nvPicPr>
        <p:blipFill>
          <a:blip r:embed="rId3"/>
          <a:stretch>
            <a:fillRect/>
          </a:stretch>
        </p:blipFill>
        <p:spPr>
          <a:xfrm>
            <a:off x="385290" y="130776"/>
            <a:ext cx="11501909" cy="5934646"/>
          </a:xfrm>
          <a:prstGeom prst="rect">
            <a:avLst/>
          </a:prstGeom>
        </p:spPr>
      </p:pic>
    </p:spTree>
    <p:extLst>
      <p:ext uri="{BB962C8B-B14F-4D97-AF65-F5344CB8AC3E}">
        <p14:creationId xmlns:p14="http://schemas.microsoft.com/office/powerpoint/2010/main" val="3688939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‘Can you walk me through the code?’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30</a:t>
            </a:fld>
            <a:endParaRPr/>
          </a:p>
        </p:txBody>
      </p:sp>
      <p:pic>
        <p:nvPicPr>
          <p:cNvPr id="8" name="Picture 7" descr="Diagram&#10;&#10;Description automatically generated">
            <a:extLst>
              <a:ext uri="{FF2B5EF4-FFF2-40B4-BE49-F238E27FC236}">
                <a16:creationId xmlns:a16="http://schemas.microsoft.com/office/drawing/2014/main" id="{296CCE54-6F2F-3346-9F62-F10E952819DE}"/>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5319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‘Can you walk me through the code?’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31</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63845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32</a:t>
            </a:fld>
            <a:endParaRPr/>
          </a:p>
        </p:txBody>
      </p:sp>
      <p:pic>
        <p:nvPicPr>
          <p:cNvPr id="3" name="Picture 2" descr="Diagram&#10;&#10;Description automatically generated">
            <a:extLst>
              <a:ext uri="{FF2B5EF4-FFF2-40B4-BE49-F238E27FC236}">
                <a16:creationId xmlns:a16="http://schemas.microsoft.com/office/drawing/2014/main" id="{D96F63C4-A40B-CE4D-8146-9802BE7D4C69}"/>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961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‘Should this sensitive attribute have been included?’</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dirty="0"/>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33</a:t>
            </a:fld>
            <a:endParaRPr/>
          </a:p>
        </p:txBody>
      </p:sp>
      <p:pic>
        <p:nvPicPr>
          <p:cNvPr id="4" name="Picture 3" descr="Diagram&#10;&#10;Description automatically generated">
            <a:extLst>
              <a:ext uri="{FF2B5EF4-FFF2-40B4-BE49-F238E27FC236}">
                <a16:creationId xmlns:a16="http://schemas.microsoft.com/office/drawing/2014/main" id="{84D7EE63-1C00-934D-9D41-E60443B2E240}"/>
              </a:ext>
            </a:extLst>
          </p:cNvPr>
          <p:cNvPicPr>
            <a:picLocks noChangeAspect="1"/>
          </p:cNvPicPr>
          <p:nvPr/>
        </p:nvPicPr>
        <p:blipFill>
          <a:blip r:embed="rId3"/>
          <a:stretch>
            <a:fillRect/>
          </a:stretch>
        </p:blipFill>
        <p:spPr>
          <a:xfrm>
            <a:off x="2624050" y="2188507"/>
            <a:ext cx="6732800" cy="3787200"/>
          </a:xfrm>
          <a:prstGeom prst="rect">
            <a:avLst/>
          </a:prstGeom>
        </p:spPr>
      </p:pic>
    </p:spTree>
    <p:extLst>
      <p:ext uri="{BB962C8B-B14F-4D97-AF65-F5344CB8AC3E}">
        <p14:creationId xmlns:p14="http://schemas.microsoft.com/office/powerpoint/2010/main" val="3483708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Communicating to laypeople</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34</a:t>
            </a:fld>
            <a:endParaRPr/>
          </a:p>
        </p:txBody>
      </p:sp>
    </p:spTree>
    <p:extLst>
      <p:ext uri="{BB962C8B-B14F-4D97-AF65-F5344CB8AC3E}">
        <p14:creationId xmlns:p14="http://schemas.microsoft.com/office/powerpoint/2010/main" val="502789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pic>
        <p:nvPicPr>
          <p:cNvPr id="4"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2A767EF3-741C-2641-BE68-AFD0D6535822}"/>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42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3" name="Text Placeholder 2">
            <a:extLst>
              <a:ext uri="{FF2B5EF4-FFF2-40B4-BE49-F238E27FC236}">
                <a16:creationId xmlns:a16="http://schemas.microsoft.com/office/drawing/2014/main" id="{672602B8-E1AC-8F4E-9C7B-EDD6C5642C94}"/>
              </a:ext>
            </a:extLst>
          </p:cNvPr>
          <p:cNvSpPr>
            <a:spLocks noGrp="1"/>
          </p:cNvSpPr>
          <p:nvPr>
            <p:ph type="body" idx="1"/>
          </p:nvPr>
        </p:nvSpPr>
        <p:spPr/>
        <p:txBody>
          <a:bodyPr/>
          <a:lstStyle/>
          <a:p>
            <a:r>
              <a:rPr lang="en-GB" dirty="0"/>
              <a:t>i</a:t>
            </a:r>
            <a:r>
              <a:rPr lang="en-NL" dirty="0"/>
              <a:t>llustration by Patrick Altmeyer</a:t>
            </a:r>
          </a:p>
        </p:txBody>
      </p:sp>
      <p:grpSp>
        <p:nvGrpSpPr>
          <p:cNvPr id="8" name="Group 7">
            <a:extLst>
              <a:ext uri="{FF2B5EF4-FFF2-40B4-BE49-F238E27FC236}">
                <a16:creationId xmlns:a16="http://schemas.microsoft.com/office/drawing/2014/main" id="{641FDB5B-4D36-DF48-9181-3FD1BE06A5CE}"/>
              </a:ext>
            </a:extLst>
          </p:cNvPr>
          <p:cNvGrpSpPr/>
          <p:nvPr/>
        </p:nvGrpSpPr>
        <p:grpSpPr>
          <a:xfrm>
            <a:off x="4234762" y="2316495"/>
            <a:ext cx="3783435" cy="3783435"/>
            <a:chOff x="4234762" y="2316495"/>
            <a:chExt cx="3783435" cy="3783435"/>
          </a:xfrm>
        </p:grpSpPr>
        <p:pic>
          <p:nvPicPr>
            <p:cNvPr id="5" name="Picture 2" descr="Linear separation of cats and dogs in the 2-dimensional attribute space with the decision boundary of the fitted classifier in solid black. Kitty's location is indicated by a red circle.">
              <a:extLst>
                <a:ext uri="{FF2B5EF4-FFF2-40B4-BE49-F238E27FC236}">
                  <a16:creationId xmlns:a16="http://schemas.microsoft.com/office/drawing/2014/main" id="{62E5FB9C-4E3D-ED43-A9CC-722572F53CC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34762" y="2316495"/>
              <a:ext cx="3783435" cy="378343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0F39EEA-B0F0-5249-B34D-B68A363C3897}"/>
                </a:ext>
              </a:extLst>
            </p:cNvPr>
            <p:cNvSpPr/>
            <p:nvPr/>
          </p:nvSpPr>
          <p:spPr>
            <a:xfrm>
              <a:off x="6005533" y="3432814"/>
              <a:ext cx="111319" cy="1033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15DF33DC-4DEC-8E40-93BA-74570CCF9EF2}"/>
                </a:ext>
              </a:extLst>
            </p:cNvPr>
            <p:cNvSpPr txBox="1"/>
            <p:nvPr/>
          </p:nvSpPr>
          <p:spPr>
            <a:xfrm>
              <a:off x="5476738" y="3573789"/>
              <a:ext cx="1079142" cy="307777"/>
            </a:xfrm>
            <a:prstGeom prst="rect">
              <a:avLst/>
            </a:prstGeom>
            <a:noFill/>
          </p:spPr>
          <p:txBody>
            <a:bodyPr wrap="none" rtlCol="0">
              <a:spAutoFit/>
            </a:bodyPr>
            <a:lstStyle/>
            <a:p>
              <a:r>
                <a:rPr lang="en-US" dirty="0"/>
                <a:t>dog or cat</a:t>
              </a:r>
              <a:r>
                <a:rPr lang="en-NL" dirty="0"/>
                <a:t>?</a:t>
              </a:r>
            </a:p>
          </p:txBody>
        </p:sp>
      </p:grpSp>
    </p:spTree>
    <p:extLst>
      <p:ext uri="{BB962C8B-B14F-4D97-AF65-F5344CB8AC3E}">
        <p14:creationId xmlns:p14="http://schemas.microsoft.com/office/powerpoint/2010/main" val="74846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10" name="Picture 9" descr="A picture containing food&#10;&#10;Description automatically generated">
            <a:extLst>
              <a:ext uri="{FF2B5EF4-FFF2-40B4-BE49-F238E27FC236}">
                <a16:creationId xmlns:a16="http://schemas.microsoft.com/office/drawing/2014/main" id="{B13AEAF9-662D-A948-818C-0C5FCA2E1B2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3902" y="2486033"/>
            <a:ext cx="2047027" cy="2476756"/>
          </a:xfrm>
          <a:prstGeom prst="rect">
            <a:avLst/>
          </a:prstGeom>
        </p:spPr>
      </p:pic>
    </p:spTree>
    <p:extLst>
      <p:ext uri="{BB962C8B-B14F-4D97-AF65-F5344CB8AC3E}">
        <p14:creationId xmlns:p14="http://schemas.microsoft.com/office/powerpoint/2010/main" val="2423391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5" name="Picture 4" descr="A picture containing food&#10;&#10;Description automatically generated">
            <a:extLst>
              <a:ext uri="{FF2B5EF4-FFF2-40B4-BE49-F238E27FC236}">
                <a16:creationId xmlns:a16="http://schemas.microsoft.com/office/drawing/2014/main" id="{87F99D9B-46E6-5240-823E-DCAD097A40D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00272" y="2576579"/>
            <a:ext cx="2055094" cy="2262751"/>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1286CE43-3D91-0440-8222-B3AC17161E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6000" y="2576384"/>
            <a:ext cx="2055094" cy="2269016"/>
          </a:xfrm>
          <a:prstGeom prst="rect">
            <a:avLst/>
          </a:prstGeom>
        </p:spPr>
      </p:pic>
    </p:spTree>
    <p:extLst>
      <p:ext uri="{BB962C8B-B14F-4D97-AF65-F5344CB8AC3E}">
        <p14:creationId xmlns:p14="http://schemas.microsoft.com/office/powerpoint/2010/main" val="3799591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pic>
        <p:nvPicPr>
          <p:cNvPr id="4" name="Picture 3" descr="A picture containing food&#10;&#10;Description automatically generated">
            <a:extLst>
              <a:ext uri="{FF2B5EF4-FFF2-40B4-BE49-F238E27FC236}">
                <a16:creationId xmlns:a16="http://schemas.microsoft.com/office/drawing/2014/main" id="{A3925FD2-009B-A04D-B5A0-BBB0CD517D7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7551" y="1936794"/>
            <a:ext cx="11796898" cy="3932300"/>
          </a:xfrm>
          <a:prstGeom prst="rect">
            <a:avLst/>
          </a:prstGeom>
        </p:spPr>
      </p:pic>
    </p:spTree>
    <p:extLst>
      <p:ext uri="{BB962C8B-B14F-4D97-AF65-F5344CB8AC3E}">
        <p14:creationId xmlns:p14="http://schemas.microsoft.com/office/powerpoint/2010/main" val="150452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1507"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txBox="1">
            <a:spLocks noGrp="1"/>
          </p:cNvSpPr>
          <p:nvPr>
            <p:ph type="ctrTitle"/>
          </p:nvPr>
        </p:nvSpPr>
        <p:spPr>
          <a:xfrm>
            <a:off x="1097280" y="758952"/>
            <a:ext cx="10058400" cy="389216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en-IN" dirty="0"/>
              <a:t>An introduction to communicating about your models</a:t>
            </a:r>
            <a:endParaRPr dirty="0"/>
          </a:p>
        </p:txBody>
      </p:sp>
      <p:sp>
        <p:nvSpPr>
          <p:cNvPr id="96" name="Google Shape;96;p1"/>
          <p:cNvSpPr/>
          <p:nvPr/>
        </p:nvSpPr>
        <p:spPr>
          <a:xfrm>
            <a:off x="1507" y="4953000"/>
            <a:ext cx="12188952" cy="1905000"/>
          </a:xfrm>
          <a:prstGeom prst="rect">
            <a:avLst/>
          </a:prstGeom>
          <a:solidFill>
            <a:schemeClr val="accent2"/>
          </a:solidFill>
          <a:ln>
            <a:noFill/>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txBox="1">
            <a:spLocks noGrp="1"/>
          </p:cNvSpPr>
          <p:nvPr>
            <p:ph type="subTitle" idx="1"/>
          </p:nvPr>
        </p:nvSpPr>
        <p:spPr>
          <a:xfrm>
            <a:off x="1100051" y="5225240"/>
            <a:ext cx="1082919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IN" dirty="0">
                <a:solidFill>
                  <a:srgbClr val="FFFFFF"/>
                </a:solidFill>
              </a:rPr>
              <a:t>Dr Cynthia C. S. </a:t>
            </a:r>
            <a:r>
              <a:rPr lang="en-IN" dirty="0" err="1">
                <a:solidFill>
                  <a:srgbClr val="FFFFFF"/>
                </a:solidFill>
              </a:rPr>
              <a:t>Liem</a:t>
            </a:r>
            <a:r>
              <a:rPr lang="en-IN" dirty="0">
                <a:solidFill>
                  <a:srgbClr val="FFFFFF"/>
                </a:solidFill>
              </a:rPr>
              <a:t> MMus</a:t>
            </a:r>
          </a:p>
          <a:p>
            <a:pPr marL="0" lvl="0" indent="0" algn="l" rtl="0">
              <a:lnSpc>
                <a:spcPct val="90000"/>
              </a:lnSpc>
              <a:spcBef>
                <a:spcPts val="0"/>
              </a:spcBef>
              <a:spcAft>
                <a:spcPts val="0"/>
              </a:spcAft>
              <a:buSzPts val="2400"/>
              <a:buNone/>
            </a:pPr>
            <a:r>
              <a:rPr lang="en-IN" dirty="0">
                <a:solidFill>
                  <a:srgbClr val="FFFFFF"/>
                </a:solidFill>
              </a:rPr>
              <a:t>Associate Professor, Multimedia Computing Group, Delft University of Technology</a:t>
            </a:r>
          </a:p>
          <a:p>
            <a:pPr marL="0" lvl="0" indent="0" algn="l" rtl="0">
              <a:lnSpc>
                <a:spcPct val="90000"/>
              </a:lnSpc>
              <a:spcBef>
                <a:spcPts val="0"/>
              </a:spcBef>
              <a:spcAft>
                <a:spcPts val="0"/>
              </a:spcAft>
              <a:buSzPts val="2400"/>
              <a:buNone/>
            </a:pPr>
            <a:r>
              <a:rPr lang="en-IN" dirty="0" err="1">
                <a:solidFill>
                  <a:srgbClr val="FFFFFF"/>
                </a:solidFill>
              </a:rPr>
              <a:t>c.c.s.liem@tudelft.nl</a:t>
            </a:r>
            <a:r>
              <a:rPr lang="en-IN" dirty="0">
                <a:solidFill>
                  <a:srgbClr val="FFFFFF"/>
                </a:solidFill>
              </a:rPr>
              <a:t> |       @</a:t>
            </a:r>
            <a:r>
              <a:rPr lang="en-IN" dirty="0" err="1">
                <a:solidFill>
                  <a:srgbClr val="FFFFFF"/>
                </a:solidFill>
              </a:rPr>
              <a:t>informusiccs</a:t>
            </a:r>
            <a:endParaRPr dirty="0"/>
          </a:p>
        </p:txBody>
      </p:sp>
      <p:sp>
        <p:nvSpPr>
          <p:cNvPr id="98" name="Google Shape;98;p1"/>
          <p:cNvSpPr/>
          <p:nvPr/>
        </p:nvSpPr>
        <p:spPr>
          <a:xfrm>
            <a:off x="1507" y="4906176"/>
            <a:ext cx="12188952"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ax, vector graphics&#10;&#10;Description automatically generated">
            <a:extLst>
              <a:ext uri="{FF2B5EF4-FFF2-40B4-BE49-F238E27FC236}">
                <a16:creationId xmlns:a16="http://schemas.microsoft.com/office/drawing/2014/main" id="{5D6FB73D-3BDC-0049-9F77-C88A8315C7A6}"/>
              </a:ext>
            </a:extLst>
          </p:cNvPr>
          <p:cNvPicPr>
            <a:picLocks noChangeAspect="1"/>
          </p:cNvPicPr>
          <p:nvPr/>
        </p:nvPicPr>
        <p:blipFill>
          <a:blip r:embed="rId3"/>
          <a:stretch>
            <a:fillRect/>
          </a:stretch>
        </p:blipFill>
        <p:spPr>
          <a:xfrm>
            <a:off x="4035527" y="5961064"/>
            <a:ext cx="351122" cy="28511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82059" y="2486034"/>
            <a:ext cx="2047027" cy="2476756"/>
          </a:xfrm>
          <a:prstGeom prst="rect">
            <a:avLst/>
          </a:prstGeom>
        </p:spPr>
      </p:pic>
    </p:spTree>
    <p:extLst>
      <p:ext uri="{BB962C8B-B14F-4D97-AF65-F5344CB8AC3E}">
        <p14:creationId xmlns:p14="http://schemas.microsoft.com/office/powerpoint/2010/main" val="1471320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dirty="0"/>
          </a:p>
        </p:txBody>
      </p:sp>
      <p:grpSp>
        <p:nvGrpSpPr>
          <p:cNvPr id="7" name="Group 6">
            <a:extLst>
              <a:ext uri="{FF2B5EF4-FFF2-40B4-BE49-F238E27FC236}">
                <a16:creationId xmlns:a16="http://schemas.microsoft.com/office/drawing/2014/main" id="{B7EA7DE4-7DAC-654F-9C14-DC0A99FBB34B}"/>
              </a:ext>
            </a:extLst>
          </p:cNvPr>
          <p:cNvGrpSpPr/>
          <p:nvPr/>
        </p:nvGrpSpPr>
        <p:grpSpPr>
          <a:xfrm>
            <a:off x="4782059" y="2486034"/>
            <a:ext cx="2047027" cy="2476756"/>
            <a:chOff x="1832994" y="1843482"/>
            <a:chExt cx="1203820" cy="1456536"/>
          </a:xfrm>
        </p:grpSpPr>
        <p:pic>
          <p:nvPicPr>
            <p:cNvPr id="8" name="Picture 7" descr="A picture containing food&#10;&#10;Description automatically generated">
              <a:extLst>
                <a:ext uri="{FF2B5EF4-FFF2-40B4-BE49-F238E27FC236}">
                  <a16:creationId xmlns:a16="http://schemas.microsoft.com/office/drawing/2014/main" id="{8554176F-AB60-9944-AB06-EB70B168640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32994" y="1843482"/>
              <a:ext cx="1203820" cy="1456536"/>
            </a:xfrm>
            <a:prstGeom prst="rect">
              <a:avLst/>
            </a:prstGeom>
          </p:spPr>
        </p:pic>
        <p:sp>
          <p:nvSpPr>
            <p:cNvPr id="11" name="Oval 10">
              <a:extLst>
                <a:ext uri="{FF2B5EF4-FFF2-40B4-BE49-F238E27FC236}">
                  <a16:creationId xmlns:a16="http://schemas.microsoft.com/office/drawing/2014/main" id="{29E45177-8300-9A46-BF8E-5309887F55AD}"/>
                </a:ext>
              </a:extLst>
            </p:cNvPr>
            <p:cNvSpPr/>
            <p:nvPr/>
          </p:nvSpPr>
          <p:spPr>
            <a:xfrm>
              <a:off x="2466710" y="2266118"/>
              <a:ext cx="85630" cy="7951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67292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Learning patterns from data</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8" name="Group 7">
            <a:extLst>
              <a:ext uri="{FF2B5EF4-FFF2-40B4-BE49-F238E27FC236}">
                <a16:creationId xmlns:a16="http://schemas.microsoft.com/office/drawing/2014/main" id="{0F6AB1CC-B022-5E4E-9649-5EEA667873C7}"/>
              </a:ext>
            </a:extLst>
          </p:cNvPr>
          <p:cNvGrpSpPr/>
          <p:nvPr/>
        </p:nvGrpSpPr>
        <p:grpSpPr>
          <a:xfrm>
            <a:off x="1364241" y="2443635"/>
            <a:ext cx="8937850" cy="2827557"/>
            <a:chOff x="1" y="2041408"/>
            <a:chExt cx="3352800" cy="1060684"/>
          </a:xfrm>
        </p:grpSpPr>
        <p:pic>
          <p:nvPicPr>
            <p:cNvPr id="10" name="Picture 9" descr="A picture containing food&#10;&#10;Description automatically generated">
              <a:extLst>
                <a:ext uri="{FF2B5EF4-FFF2-40B4-BE49-F238E27FC236}">
                  <a16:creationId xmlns:a16="http://schemas.microsoft.com/office/drawing/2014/main" id="{44C9FF20-05AB-3F47-966C-B4D5B1CE0244}"/>
                </a:ext>
              </a:extLst>
            </p:cNvPr>
            <p:cNvPicPr>
              <a:picLocks noChangeAspect="1"/>
            </p:cNvPicPr>
            <p:nvPr/>
          </p:nvPicPr>
          <p:blipFill rotWithShape="1">
            <a:blip r:embed="rId2">
              <a:extLst>
                <a:ext uri="{28A0092B-C50C-407E-A947-70E740481C1C}">
                  <a14:useLocalDpi xmlns:a14="http://schemas.microsoft.com/office/drawing/2010/main"/>
                </a:ext>
              </a:extLst>
            </a:blip>
            <a:srcRect l="-1396"/>
            <a:stretch/>
          </p:blipFill>
          <p:spPr>
            <a:xfrm>
              <a:off x="1" y="2041408"/>
              <a:ext cx="3352800" cy="1060684"/>
            </a:xfrm>
            <a:prstGeom prst="rect">
              <a:avLst/>
            </a:prstGeom>
          </p:spPr>
        </p:pic>
        <p:sp>
          <p:nvSpPr>
            <p:cNvPr id="11" name="Oval 10">
              <a:extLst>
                <a:ext uri="{FF2B5EF4-FFF2-40B4-BE49-F238E27FC236}">
                  <a16:creationId xmlns:a16="http://schemas.microsoft.com/office/drawing/2014/main" id="{1CC35B02-F98A-974E-9E41-4D4AAA4EE1D0}"/>
                </a:ext>
              </a:extLst>
            </p:cNvPr>
            <p:cNvSpPr/>
            <p:nvPr/>
          </p:nvSpPr>
          <p:spPr>
            <a:xfrm>
              <a:off x="518268" y="2331280"/>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Oval 11">
              <a:extLst>
                <a:ext uri="{FF2B5EF4-FFF2-40B4-BE49-F238E27FC236}">
                  <a16:creationId xmlns:a16="http://schemas.microsoft.com/office/drawing/2014/main" id="{41EBE4BD-7BAB-C947-80A1-7C95FDEC04D8}"/>
                </a:ext>
              </a:extLst>
            </p:cNvPr>
            <p:cNvSpPr/>
            <p:nvPr/>
          </p:nvSpPr>
          <p:spPr>
            <a:xfrm>
              <a:off x="1330144"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Oval 12">
              <a:extLst>
                <a:ext uri="{FF2B5EF4-FFF2-40B4-BE49-F238E27FC236}">
                  <a16:creationId xmlns:a16="http://schemas.microsoft.com/office/drawing/2014/main" id="{9417FCC7-8330-5B46-94DE-6E7725CC33FF}"/>
                </a:ext>
              </a:extLst>
            </p:cNvPr>
            <p:cNvSpPr/>
            <p:nvPr/>
          </p:nvSpPr>
          <p:spPr>
            <a:xfrm>
              <a:off x="2142020"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Oval 13">
              <a:extLst>
                <a:ext uri="{FF2B5EF4-FFF2-40B4-BE49-F238E27FC236}">
                  <a16:creationId xmlns:a16="http://schemas.microsoft.com/office/drawing/2014/main" id="{F937920B-59D9-D24A-AD01-A5CEBC87A436}"/>
                </a:ext>
              </a:extLst>
            </p:cNvPr>
            <p:cNvSpPr/>
            <p:nvPr/>
          </p:nvSpPr>
          <p:spPr>
            <a:xfrm>
              <a:off x="2953896" y="2319283"/>
              <a:ext cx="58082" cy="57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377573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5" name="Group 4">
            <a:extLst>
              <a:ext uri="{FF2B5EF4-FFF2-40B4-BE49-F238E27FC236}">
                <a16:creationId xmlns:a16="http://schemas.microsoft.com/office/drawing/2014/main" id="{8CAAFE61-6DF7-FE4C-A45C-5734F340DCD8}"/>
              </a:ext>
            </a:extLst>
          </p:cNvPr>
          <p:cNvGrpSpPr/>
          <p:nvPr/>
        </p:nvGrpSpPr>
        <p:grpSpPr>
          <a:xfrm>
            <a:off x="4195286" y="2448912"/>
            <a:ext cx="3862387" cy="3082334"/>
            <a:chOff x="997826" y="472328"/>
            <a:chExt cx="3862387" cy="3082334"/>
          </a:xfrm>
        </p:grpSpPr>
        <p:grpSp>
          <p:nvGrpSpPr>
            <p:cNvPr id="6" name="Group 5">
              <a:extLst>
                <a:ext uri="{FF2B5EF4-FFF2-40B4-BE49-F238E27FC236}">
                  <a16:creationId xmlns:a16="http://schemas.microsoft.com/office/drawing/2014/main" id="{9FE4068C-483C-C948-BD79-C019C083C967}"/>
                </a:ext>
              </a:extLst>
            </p:cNvPr>
            <p:cNvGrpSpPr/>
            <p:nvPr/>
          </p:nvGrpSpPr>
          <p:grpSpPr>
            <a:xfrm>
              <a:off x="997826" y="472328"/>
              <a:ext cx="3862387" cy="3082334"/>
              <a:chOff x="1186085" y="371475"/>
              <a:chExt cx="3862387" cy="3082334"/>
            </a:xfrm>
          </p:grpSpPr>
          <p:cxnSp>
            <p:nvCxnSpPr>
              <p:cNvPr id="29" name="Straight Connector 28">
                <a:extLst>
                  <a:ext uri="{FF2B5EF4-FFF2-40B4-BE49-F238E27FC236}">
                    <a16:creationId xmlns:a16="http://schemas.microsoft.com/office/drawing/2014/main" id="{CE4B9C12-CB70-CD45-BF4E-1748CEE165AC}"/>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256AD41-72F0-E048-B193-FEFB3043607D}"/>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617CBC83-6DCF-7948-9C97-EF38F39D9EFF}"/>
                </a:ext>
              </a:extLst>
            </p:cNvPr>
            <p:cNvSpPr txBox="1"/>
            <p:nvPr/>
          </p:nvSpPr>
          <p:spPr>
            <a:xfrm>
              <a:off x="3765177" y="472328"/>
              <a:ext cx="413896" cy="646331"/>
            </a:xfrm>
            <a:prstGeom prst="rect">
              <a:avLst/>
            </a:prstGeom>
            <a:noFill/>
          </p:spPr>
          <p:txBody>
            <a:bodyPr wrap="none" rtlCol="0">
              <a:spAutoFit/>
            </a:bodyPr>
            <a:lstStyle/>
            <a:p>
              <a:r>
                <a:rPr lang="en-NL" sz="3600" dirty="0"/>
                <a:t>*</a:t>
              </a:r>
            </a:p>
          </p:txBody>
        </p:sp>
        <p:sp>
          <p:nvSpPr>
            <p:cNvPr id="8" name="TextBox 7">
              <a:extLst>
                <a:ext uri="{FF2B5EF4-FFF2-40B4-BE49-F238E27FC236}">
                  <a16:creationId xmlns:a16="http://schemas.microsoft.com/office/drawing/2014/main" id="{8F88A441-9AF8-2548-8471-DEA83C280318}"/>
                </a:ext>
              </a:extLst>
            </p:cNvPr>
            <p:cNvSpPr txBox="1"/>
            <p:nvPr/>
          </p:nvSpPr>
          <p:spPr>
            <a:xfrm>
              <a:off x="4049046" y="1083762"/>
              <a:ext cx="413896" cy="646331"/>
            </a:xfrm>
            <a:prstGeom prst="rect">
              <a:avLst/>
            </a:prstGeom>
            <a:noFill/>
          </p:spPr>
          <p:txBody>
            <a:bodyPr wrap="none" rtlCol="0">
              <a:spAutoFit/>
            </a:bodyPr>
            <a:lstStyle/>
            <a:p>
              <a:r>
                <a:rPr lang="en-NL" sz="3600" dirty="0"/>
                <a:t>*</a:t>
              </a:r>
            </a:p>
          </p:txBody>
        </p:sp>
        <p:sp>
          <p:nvSpPr>
            <p:cNvPr id="11" name="TextBox 10">
              <a:extLst>
                <a:ext uri="{FF2B5EF4-FFF2-40B4-BE49-F238E27FC236}">
                  <a16:creationId xmlns:a16="http://schemas.microsoft.com/office/drawing/2014/main" id="{4EB58C3C-1D26-7841-B8E8-DFC83D277AEE}"/>
                </a:ext>
              </a:extLst>
            </p:cNvPr>
            <p:cNvSpPr txBox="1"/>
            <p:nvPr/>
          </p:nvSpPr>
          <p:spPr>
            <a:xfrm>
              <a:off x="3351281" y="563825"/>
              <a:ext cx="413896" cy="646331"/>
            </a:xfrm>
            <a:prstGeom prst="rect">
              <a:avLst/>
            </a:prstGeom>
            <a:noFill/>
          </p:spPr>
          <p:txBody>
            <a:bodyPr wrap="none" rtlCol="0">
              <a:spAutoFit/>
            </a:bodyPr>
            <a:lstStyle/>
            <a:p>
              <a:r>
                <a:rPr lang="en-NL" sz="3600" dirty="0"/>
                <a:t>*</a:t>
              </a:r>
            </a:p>
          </p:txBody>
        </p:sp>
        <p:sp>
          <p:nvSpPr>
            <p:cNvPr id="12" name="TextBox 11">
              <a:extLst>
                <a:ext uri="{FF2B5EF4-FFF2-40B4-BE49-F238E27FC236}">
                  <a16:creationId xmlns:a16="http://schemas.microsoft.com/office/drawing/2014/main" id="{ED02B077-921B-5545-B229-A460A403DC95}"/>
                </a:ext>
              </a:extLst>
            </p:cNvPr>
            <p:cNvSpPr txBox="1"/>
            <p:nvPr/>
          </p:nvSpPr>
          <p:spPr>
            <a:xfrm>
              <a:off x="3511049" y="1271711"/>
              <a:ext cx="413896" cy="646331"/>
            </a:xfrm>
            <a:prstGeom prst="rect">
              <a:avLst/>
            </a:prstGeom>
            <a:noFill/>
          </p:spPr>
          <p:txBody>
            <a:bodyPr wrap="none" rtlCol="0">
              <a:spAutoFit/>
            </a:bodyPr>
            <a:lstStyle/>
            <a:p>
              <a:r>
                <a:rPr lang="en-NL" sz="3600" dirty="0"/>
                <a:t>*</a:t>
              </a:r>
            </a:p>
          </p:txBody>
        </p:sp>
        <p:sp>
          <p:nvSpPr>
            <p:cNvPr id="13" name="TextBox 12">
              <a:extLst>
                <a:ext uri="{FF2B5EF4-FFF2-40B4-BE49-F238E27FC236}">
                  <a16:creationId xmlns:a16="http://schemas.microsoft.com/office/drawing/2014/main" id="{632AE89C-26B7-6340-97DE-AFB9BBDE7C3F}"/>
                </a:ext>
              </a:extLst>
            </p:cNvPr>
            <p:cNvSpPr txBox="1"/>
            <p:nvPr/>
          </p:nvSpPr>
          <p:spPr>
            <a:xfrm>
              <a:off x="4049046" y="1412913"/>
              <a:ext cx="413896" cy="646331"/>
            </a:xfrm>
            <a:prstGeom prst="rect">
              <a:avLst/>
            </a:prstGeom>
            <a:noFill/>
          </p:spPr>
          <p:txBody>
            <a:bodyPr wrap="none" rtlCol="0">
              <a:spAutoFit/>
            </a:bodyPr>
            <a:lstStyle/>
            <a:p>
              <a:r>
                <a:rPr lang="en-NL" sz="3600" dirty="0"/>
                <a:t>*</a:t>
              </a:r>
            </a:p>
          </p:txBody>
        </p:sp>
        <p:sp>
          <p:nvSpPr>
            <p:cNvPr id="14" name="TextBox 13">
              <a:extLst>
                <a:ext uri="{FF2B5EF4-FFF2-40B4-BE49-F238E27FC236}">
                  <a16:creationId xmlns:a16="http://schemas.microsoft.com/office/drawing/2014/main" id="{31873BA3-D4D6-B646-BD94-BA0E242A0010}"/>
                </a:ext>
              </a:extLst>
            </p:cNvPr>
            <p:cNvSpPr txBox="1"/>
            <p:nvPr/>
          </p:nvSpPr>
          <p:spPr>
            <a:xfrm>
              <a:off x="1594901" y="1929358"/>
              <a:ext cx="295274" cy="400110"/>
            </a:xfrm>
            <a:prstGeom prst="rect">
              <a:avLst/>
            </a:prstGeom>
            <a:noFill/>
          </p:spPr>
          <p:txBody>
            <a:bodyPr wrap="none" rtlCol="0">
              <a:spAutoFit/>
            </a:bodyPr>
            <a:lstStyle/>
            <a:p>
              <a:r>
                <a:rPr lang="en-NL" sz="2000" dirty="0"/>
                <a:t>x</a:t>
              </a:r>
              <a:endParaRPr lang="en-NL" sz="3600" dirty="0"/>
            </a:p>
          </p:txBody>
        </p:sp>
        <p:sp>
          <p:nvSpPr>
            <p:cNvPr id="15" name="TextBox 14">
              <a:extLst>
                <a:ext uri="{FF2B5EF4-FFF2-40B4-BE49-F238E27FC236}">
                  <a16:creationId xmlns:a16="http://schemas.microsoft.com/office/drawing/2014/main" id="{237AAFB2-D538-D045-8DEB-4FF4FD845941}"/>
                </a:ext>
              </a:extLst>
            </p:cNvPr>
            <p:cNvSpPr txBox="1"/>
            <p:nvPr/>
          </p:nvSpPr>
          <p:spPr>
            <a:xfrm>
              <a:off x="1750520" y="2522306"/>
              <a:ext cx="295274" cy="400110"/>
            </a:xfrm>
            <a:prstGeom prst="rect">
              <a:avLst/>
            </a:prstGeom>
            <a:noFill/>
          </p:spPr>
          <p:txBody>
            <a:bodyPr wrap="none" rtlCol="0">
              <a:spAutoFit/>
            </a:bodyPr>
            <a:lstStyle/>
            <a:p>
              <a:r>
                <a:rPr lang="en-NL" sz="2000" dirty="0"/>
                <a:t>x</a:t>
              </a:r>
              <a:endParaRPr lang="en-NL" sz="3600" dirty="0"/>
            </a:p>
          </p:txBody>
        </p:sp>
        <p:sp>
          <p:nvSpPr>
            <p:cNvPr id="16" name="TextBox 15">
              <a:extLst>
                <a:ext uri="{FF2B5EF4-FFF2-40B4-BE49-F238E27FC236}">
                  <a16:creationId xmlns:a16="http://schemas.microsoft.com/office/drawing/2014/main" id="{64D5BFE3-1766-6149-83BE-708D8CC15BC0}"/>
                </a:ext>
              </a:extLst>
            </p:cNvPr>
            <p:cNvSpPr txBox="1"/>
            <p:nvPr/>
          </p:nvSpPr>
          <p:spPr>
            <a:xfrm>
              <a:off x="2193431" y="2838429"/>
              <a:ext cx="295274" cy="400110"/>
            </a:xfrm>
            <a:prstGeom prst="rect">
              <a:avLst/>
            </a:prstGeom>
            <a:noFill/>
          </p:spPr>
          <p:txBody>
            <a:bodyPr wrap="none" rtlCol="0">
              <a:spAutoFit/>
            </a:bodyPr>
            <a:lstStyle/>
            <a:p>
              <a:r>
                <a:rPr lang="en-NL" sz="2000" dirty="0"/>
                <a:t>x</a:t>
              </a:r>
              <a:endParaRPr lang="en-NL" sz="3600" dirty="0"/>
            </a:p>
          </p:txBody>
        </p:sp>
        <p:sp>
          <p:nvSpPr>
            <p:cNvPr id="17" name="TextBox 16">
              <a:extLst>
                <a:ext uri="{FF2B5EF4-FFF2-40B4-BE49-F238E27FC236}">
                  <a16:creationId xmlns:a16="http://schemas.microsoft.com/office/drawing/2014/main" id="{C9B4DF91-A2A5-A043-8F4B-705511CBA8A1}"/>
                </a:ext>
              </a:extLst>
            </p:cNvPr>
            <p:cNvSpPr txBox="1"/>
            <p:nvPr/>
          </p:nvSpPr>
          <p:spPr>
            <a:xfrm>
              <a:off x="1910244" y="795493"/>
              <a:ext cx="295274" cy="400110"/>
            </a:xfrm>
            <a:prstGeom prst="rect">
              <a:avLst/>
            </a:prstGeom>
            <a:noFill/>
          </p:spPr>
          <p:txBody>
            <a:bodyPr wrap="none" rtlCol="0">
              <a:spAutoFit/>
            </a:bodyPr>
            <a:lstStyle/>
            <a:p>
              <a:r>
                <a:rPr lang="en-NL" sz="2000" dirty="0"/>
                <a:t>x</a:t>
              </a:r>
              <a:endParaRPr lang="en-NL" sz="3600" dirty="0"/>
            </a:p>
          </p:txBody>
        </p:sp>
        <p:sp>
          <p:nvSpPr>
            <p:cNvPr id="18" name="TextBox 17">
              <a:extLst>
                <a:ext uri="{FF2B5EF4-FFF2-40B4-BE49-F238E27FC236}">
                  <a16:creationId xmlns:a16="http://schemas.microsoft.com/office/drawing/2014/main" id="{747FD6CB-A7B6-2C4F-AF52-A7FEBBD3B2A5}"/>
                </a:ext>
              </a:extLst>
            </p:cNvPr>
            <p:cNvSpPr txBox="1"/>
            <p:nvPr/>
          </p:nvSpPr>
          <p:spPr>
            <a:xfrm>
              <a:off x="4315305" y="3031442"/>
              <a:ext cx="295274" cy="400110"/>
            </a:xfrm>
            <a:prstGeom prst="rect">
              <a:avLst/>
            </a:prstGeom>
            <a:noFill/>
          </p:spPr>
          <p:txBody>
            <a:bodyPr wrap="none" rtlCol="0">
              <a:spAutoFit/>
            </a:bodyPr>
            <a:lstStyle/>
            <a:p>
              <a:r>
                <a:rPr lang="en-NL" sz="2000" dirty="0"/>
                <a:t>x</a:t>
              </a:r>
              <a:endParaRPr lang="en-NL" sz="3600" dirty="0"/>
            </a:p>
          </p:txBody>
        </p:sp>
        <p:sp>
          <p:nvSpPr>
            <p:cNvPr id="19" name="TextBox 18">
              <a:extLst>
                <a:ext uri="{FF2B5EF4-FFF2-40B4-BE49-F238E27FC236}">
                  <a16:creationId xmlns:a16="http://schemas.microsoft.com/office/drawing/2014/main" id="{3DCFC592-62F9-2048-8E4A-F066E1D3C4EE}"/>
                </a:ext>
              </a:extLst>
            </p:cNvPr>
            <p:cNvSpPr txBox="1"/>
            <p:nvPr/>
          </p:nvSpPr>
          <p:spPr>
            <a:xfrm>
              <a:off x="3765540" y="2711546"/>
              <a:ext cx="295274" cy="400110"/>
            </a:xfrm>
            <a:prstGeom prst="rect">
              <a:avLst/>
            </a:prstGeom>
            <a:noFill/>
          </p:spPr>
          <p:txBody>
            <a:bodyPr wrap="none" rtlCol="0">
              <a:spAutoFit/>
            </a:bodyPr>
            <a:lstStyle/>
            <a:p>
              <a:r>
                <a:rPr lang="en-NL" sz="2000" dirty="0"/>
                <a:t>x</a:t>
              </a:r>
              <a:endParaRPr lang="en-NL" sz="3600" dirty="0"/>
            </a:p>
          </p:txBody>
        </p:sp>
        <p:sp>
          <p:nvSpPr>
            <p:cNvPr id="20" name="TextBox 19">
              <a:extLst>
                <a:ext uri="{FF2B5EF4-FFF2-40B4-BE49-F238E27FC236}">
                  <a16:creationId xmlns:a16="http://schemas.microsoft.com/office/drawing/2014/main" id="{7E35FC43-9A45-8647-861E-9DB4235D7D2F}"/>
                </a:ext>
              </a:extLst>
            </p:cNvPr>
            <p:cNvSpPr txBox="1"/>
            <p:nvPr/>
          </p:nvSpPr>
          <p:spPr>
            <a:xfrm>
              <a:off x="1301248" y="3111656"/>
              <a:ext cx="295274" cy="400110"/>
            </a:xfrm>
            <a:prstGeom prst="rect">
              <a:avLst/>
            </a:prstGeom>
            <a:noFill/>
          </p:spPr>
          <p:txBody>
            <a:bodyPr wrap="none" rtlCol="0">
              <a:spAutoFit/>
            </a:bodyPr>
            <a:lstStyle/>
            <a:p>
              <a:r>
                <a:rPr lang="en-NL" sz="2000" dirty="0"/>
                <a:t>x</a:t>
              </a:r>
              <a:endParaRPr lang="en-NL" sz="3600" dirty="0"/>
            </a:p>
          </p:txBody>
        </p:sp>
        <p:sp>
          <p:nvSpPr>
            <p:cNvPr id="21" name="TextBox 20">
              <a:extLst>
                <a:ext uri="{FF2B5EF4-FFF2-40B4-BE49-F238E27FC236}">
                  <a16:creationId xmlns:a16="http://schemas.microsoft.com/office/drawing/2014/main" id="{4E77507B-06DD-7949-829C-FDB8836F3726}"/>
                </a:ext>
              </a:extLst>
            </p:cNvPr>
            <p:cNvSpPr txBox="1"/>
            <p:nvPr/>
          </p:nvSpPr>
          <p:spPr>
            <a:xfrm>
              <a:off x="3130563" y="2059244"/>
              <a:ext cx="295274" cy="400110"/>
            </a:xfrm>
            <a:prstGeom prst="rect">
              <a:avLst/>
            </a:prstGeom>
            <a:noFill/>
          </p:spPr>
          <p:txBody>
            <a:bodyPr wrap="none" rtlCol="0">
              <a:spAutoFit/>
            </a:bodyPr>
            <a:lstStyle/>
            <a:p>
              <a:r>
                <a:rPr lang="en-NL" sz="2000" dirty="0"/>
                <a:t>x</a:t>
              </a:r>
              <a:endParaRPr lang="en-NL" sz="3600" dirty="0"/>
            </a:p>
          </p:txBody>
        </p:sp>
        <p:sp>
          <p:nvSpPr>
            <p:cNvPr id="22" name="TextBox 21">
              <a:extLst>
                <a:ext uri="{FF2B5EF4-FFF2-40B4-BE49-F238E27FC236}">
                  <a16:creationId xmlns:a16="http://schemas.microsoft.com/office/drawing/2014/main" id="{6CFA7A22-1C47-AD40-A8E7-847CF45AAAE2}"/>
                </a:ext>
              </a:extLst>
            </p:cNvPr>
            <p:cNvSpPr txBox="1"/>
            <p:nvPr/>
          </p:nvSpPr>
          <p:spPr>
            <a:xfrm>
              <a:off x="4255994" y="563825"/>
              <a:ext cx="413896" cy="646331"/>
            </a:xfrm>
            <a:prstGeom prst="rect">
              <a:avLst/>
            </a:prstGeom>
            <a:noFill/>
          </p:spPr>
          <p:txBody>
            <a:bodyPr wrap="none" rtlCol="0">
              <a:spAutoFit/>
            </a:bodyPr>
            <a:lstStyle/>
            <a:p>
              <a:r>
                <a:rPr lang="en-NL" sz="3600" dirty="0"/>
                <a:t>*</a:t>
              </a:r>
            </a:p>
          </p:txBody>
        </p:sp>
        <p:sp>
          <p:nvSpPr>
            <p:cNvPr id="23" name="TextBox 22">
              <a:extLst>
                <a:ext uri="{FF2B5EF4-FFF2-40B4-BE49-F238E27FC236}">
                  <a16:creationId xmlns:a16="http://schemas.microsoft.com/office/drawing/2014/main" id="{6AD78DF6-8793-B14F-8D7B-314BBC0086ED}"/>
                </a:ext>
              </a:extLst>
            </p:cNvPr>
            <p:cNvSpPr txBox="1"/>
            <p:nvPr/>
          </p:nvSpPr>
          <p:spPr>
            <a:xfrm>
              <a:off x="1396734" y="875003"/>
              <a:ext cx="413896" cy="646331"/>
            </a:xfrm>
            <a:prstGeom prst="rect">
              <a:avLst/>
            </a:prstGeom>
            <a:noFill/>
          </p:spPr>
          <p:txBody>
            <a:bodyPr wrap="none" rtlCol="0">
              <a:spAutoFit/>
            </a:bodyPr>
            <a:lstStyle/>
            <a:p>
              <a:r>
                <a:rPr lang="en-NL" sz="3600" dirty="0"/>
                <a:t>*</a:t>
              </a:r>
            </a:p>
          </p:txBody>
        </p:sp>
        <p:sp>
          <p:nvSpPr>
            <p:cNvPr id="24" name="TextBox 23">
              <a:extLst>
                <a:ext uri="{FF2B5EF4-FFF2-40B4-BE49-F238E27FC236}">
                  <a16:creationId xmlns:a16="http://schemas.microsoft.com/office/drawing/2014/main" id="{82D38E89-73B4-0543-9D67-ABE24BE77090}"/>
                </a:ext>
              </a:extLst>
            </p:cNvPr>
            <p:cNvSpPr txBox="1"/>
            <p:nvPr/>
          </p:nvSpPr>
          <p:spPr>
            <a:xfrm>
              <a:off x="2184893" y="998074"/>
              <a:ext cx="413896" cy="646331"/>
            </a:xfrm>
            <a:prstGeom prst="rect">
              <a:avLst/>
            </a:prstGeom>
            <a:noFill/>
          </p:spPr>
          <p:txBody>
            <a:bodyPr wrap="none" rtlCol="0">
              <a:spAutoFit/>
            </a:bodyPr>
            <a:lstStyle/>
            <a:p>
              <a:r>
                <a:rPr lang="en-NL" sz="3600" dirty="0"/>
                <a:t>*</a:t>
              </a:r>
            </a:p>
          </p:txBody>
        </p:sp>
        <p:sp>
          <p:nvSpPr>
            <p:cNvPr id="25" name="TextBox 24">
              <a:extLst>
                <a:ext uri="{FF2B5EF4-FFF2-40B4-BE49-F238E27FC236}">
                  <a16:creationId xmlns:a16="http://schemas.microsoft.com/office/drawing/2014/main" id="{8906136B-6D61-4F43-8510-54B56D2BE50A}"/>
                </a:ext>
              </a:extLst>
            </p:cNvPr>
            <p:cNvSpPr txBox="1"/>
            <p:nvPr/>
          </p:nvSpPr>
          <p:spPr>
            <a:xfrm>
              <a:off x="2715943" y="2560874"/>
              <a:ext cx="295274" cy="400110"/>
            </a:xfrm>
            <a:prstGeom prst="rect">
              <a:avLst/>
            </a:prstGeom>
            <a:noFill/>
          </p:spPr>
          <p:txBody>
            <a:bodyPr wrap="none" rtlCol="0">
              <a:spAutoFit/>
            </a:bodyPr>
            <a:lstStyle/>
            <a:p>
              <a:r>
                <a:rPr lang="en-NL" sz="2000" dirty="0"/>
                <a:t>x</a:t>
              </a:r>
              <a:endParaRPr lang="en-NL" sz="3600" dirty="0"/>
            </a:p>
          </p:txBody>
        </p:sp>
        <p:sp>
          <p:nvSpPr>
            <p:cNvPr id="26" name="TextBox 25">
              <a:extLst>
                <a:ext uri="{FF2B5EF4-FFF2-40B4-BE49-F238E27FC236}">
                  <a16:creationId xmlns:a16="http://schemas.microsoft.com/office/drawing/2014/main" id="{7EA325B5-21F1-974C-A358-DF27958356FD}"/>
                </a:ext>
              </a:extLst>
            </p:cNvPr>
            <p:cNvSpPr txBox="1"/>
            <p:nvPr/>
          </p:nvSpPr>
          <p:spPr>
            <a:xfrm>
              <a:off x="3722636" y="1883145"/>
              <a:ext cx="413896" cy="646331"/>
            </a:xfrm>
            <a:prstGeom prst="rect">
              <a:avLst/>
            </a:prstGeom>
            <a:noFill/>
          </p:spPr>
          <p:txBody>
            <a:bodyPr wrap="none" rtlCol="0">
              <a:spAutoFit/>
            </a:bodyPr>
            <a:lstStyle/>
            <a:p>
              <a:r>
                <a:rPr lang="en-NL" sz="3600" dirty="0"/>
                <a:t>*</a:t>
              </a:r>
            </a:p>
          </p:txBody>
        </p:sp>
        <p:sp>
          <p:nvSpPr>
            <p:cNvPr id="27" name="TextBox 26">
              <a:extLst>
                <a:ext uri="{FF2B5EF4-FFF2-40B4-BE49-F238E27FC236}">
                  <a16:creationId xmlns:a16="http://schemas.microsoft.com/office/drawing/2014/main" id="{C5DC4257-8E4A-A246-AC17-E22821CB1CE0}"/>
                </a:ext>
              </a:extLst>
            </p:cNvPr>
            <p:cNvSpPr txBox="1"/>
            <p:nvPr/>
          </p:nvSpPr>
          <p:spPr>
            <a:xfrm>
              <a:off x="2627617" y="1490000"/>
              <a:ext cx="413896" cy="646331"/>
            </a:xfrm>
            <a:prstGeom prst="rect">
              <a:avLst/>
            </a:prstGeom>
            <a:noFill/>
          </p:spPr>
          <p:txBody>
            <a:bodyPr wrap="none" rtlCol="0">
              <a:spAutoFit/>
            </a:bodyPr>
            <a:lstStyle/>
            <a:p>
              <a:r>
                <a:rPr lang="en-NL" sz="3600" dirty="0"/>
                <a:t>*</a:t>
              </a:r>
            </a:p>
          </p:txBody>
        </p:sp>
        <p:sp>
          <p:nvSpPr>
            <p:cNvPr id="28" name="TextBox 27">
              <a:extLst>
                <a:ext uri="{FF2B5EF4-FFF2-40B4-BE49-F238E27FC236}">
                  <a16:creationId xmlns:a16="http://schemas.microsoft.com/office/drawing/2014/main" id="{4E565D28-A231-F849-ABD4-8890A10314C2}"/>
                </a:ext>
              </a:extLst>
            </p:cNvPr>
            <p:cNvSpPr txBox="1"/>
            <p:nvPr/>
          </p:nvSpPr>
          <p:spPr>
            <a:xfrm>
              <a:off x="2129344" y="1367955"/>
              <a:ext cx="295274" cy="400110"/>
            </a:xfrm>
            <a:prstGeom prst="rect">
              <a:avLst/>
            </a:prstGeom>
            <a:noFill/>
          </p:spPr>
          <p:txBody>
            <a:bodyPr wrap="none" rtlCol="0">
              <a:spAutoFit/>
            </a:bodyPr>
            <a:lstStyle/>
            <a:p>
              <a:r>
                <a:rPr lang="en-NL" sz="2000" dirty="0"/>
                <a:t>x</a:t>
              </a:r>
              <a:endParaRPr lang="en-NL" sz="3600" dirty="0"/>
            </a:p>
          </p:txBody>
        </p:sp>
      </p:grpSp>
    </p:spTree>
    <p:extLst>
      <p:ext uri="{BB962C8B-B14F-4D97-AF65-F5344CB8AC3E}">
        <p14:creationId xmlns:p14="http://schemas.microsoft.com/office/powerpoint/2010/main" val="784114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From data to decision-making</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p:txBody>
          <a:bodyPr/>
          <a:lstStyle/>
          <a:p>
            <a:endParaRPr lang="en-NL"/>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Tree>
    <p:extLst>
      <p:ext uri="{BB962C8B-B14F-4D97-AF65-F5344CB8AC3E}">
        <p14:creationId xmlns:p14="http://schemas.microsoft.com/office/powerpoint/2010/main" val="20599133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grpSp>
        <p:nvGrpSpPr>
          <p:cNvPr id="31" name="Group 30">
            <a:extLst>
              <a:ext uri="{FF2B5EF4-FFF2-40B4-BE49-F238E27FC236}">
                <a16:creationId xmlns:a16="http://schemas.microsoft.com/office/drawing/2014/main" id="{9AA88264-7742-3A49-8EF7-37B661637909}"/>
              </a:ext>
            </a:extLst>
          </p:cNvPr>
          <p:cNvGrpSpPr/>
          <p:nvPr/>
        </p:nvGrpSpPr>
        <p:grpSpPr>
          <a:xfrm>
            <a:off x="4195286" y="2247557"/>
            <a:ext cx="3862387" cy="3283642"/>
            <a:chOff x="1449671" y="5724240"/>
            <a:chExt cx="3862387" cy="3283642"/>
          </a:xfrm>
        </p:grpSpPr>
        <p:sp>
          <p:nvSpPr>
            <p:cNvPr id="32" name="TextBox 31">
              <a:extLst>
                <a:ext uri="{FF2B5EF4-FFF2-40B4-BE49-F238E27FC236}">
                  <a16:creationId xmlns:a16="http://schemas.microsoft.com/office/drawing/2014/main" id="{023D07A1-1B70-0443-B333-082CCB71560D}"/>
                </a:ext>
              </a:extLst>
            </p:cNvPr>
            <p:cNvSpPr txBox="1"/>
            <p:nvPr/>
          </p:nvSpPr>
          <p:spPr>
            <a:xfrm>
              <a:off x="2696680" y="7581643"/>
              <a:ext cx="312906" cy="646331"/>
            </a:xfrm>
            <a:prstGeom prst="rect">
              <a:avLst/>
            </a:prstGeom>
            <a:noFill/>
          </p:spPr>
          <p:txBody>
            <a:bodyPr wrap="none" rtlCol="0">
              <a:spAutoFit/>
            </a:bodyPr>
            <a:lstStyle/>
            <a:p>
              <a:r>
                <a:rPr lang="en-NL" sz="3600" dirty="0">
                  <a:solidFill>
                    <a:schemeClr val="tx1"/>
                  </a:solidFill>
                </a:rPr>
                <a:t>.</a:t>
              </a:r>
            </a:p>
          </p:txBody>
        </p:sp>
        <p:sp>
          <p:nvSpPr>
            <p:cNvPr id="33" name="TextBox 32">
              <a:extLst>
                <a:ext uri="{FF2B5EF4-FFF2-40B4-BE49-F238E27FC236}">
                  <a16:creationId xmlns:a16="http://schemas.microsoft.com/office/drawing/2014/main" id="{20EBD844-899B-484F-8FFE-B9B17B55AAAC}"/>
                </a:ext>
              </a:extLst>
            </p:cNvPr>
            <p:cNvSpPr txBox="1"/>
            <p:nvPr/>
          </p:nvSpPr>
          <p:spPr>
            <a:xfrm>
              <a:off x="1684973" y="5724240"/>
              <a:ext cx="312906" cy="646331"/>
            </a:xfrm>
            <a:prstGeom prst="rect">
              <a:avLst/>
            </a:prstGeom>
            <a:noFill/>
          </p:spPr>
          <p:txBody>
            <a:bodyPr wrap="none" rtlCol="0">
              <a:spAutoFit/>
            </a:bodyPr>
            <a:lstStyle/>
            <a:p>
              <a:r>
                <a:rPr lang="en-NL" sz="3600" dirty="0">
                  <a:solidFill>
                    <a:schemeClr val="tx1"/>
                  </a:solidFill>
                </a:rPr>
                <a:t>.</a:t>
              </a:r>
            </a:p>
          </p:txBody>
        </p:sp>
        <p:sp>
          <p:nvSpPr>
            <p:cNvPr id="34" name="TextBox 33">
              <a:extLst>
                <a:ext uri="{FF2B5EF4-FFF2-40B4-BE49-F238E27FC236}">
                  <a16:creationId xmlns:a16="http://schemas.microsoft.com/office/drawing/2014/main" id="{7FA46787-979B-F24F-82F2-A422AA7B5FC7}"/>
                </a:ext>
              </a:extLst>
            </p:cNvPr>
            <p:cNvSpPr txBox="1"/>
            <p:nvPr/>
          </p:nvSpPr>
          <p:spPr>
            <a:xfrm>
              <a:off x="3514047" y="8161496"/>
              <a:ext cx="312906" cy="646331"/>
            </a:xfrm>
            <a:prstGeom prst="rect">
              <a:avLst/>
            </a:prstGeom>
            <a:noFill/>
          </p:spPr>
          <p:txBody>
            <a:bodyPr wrap="none" rtlCol="0">
              <a:spAutoFit/>
            </a:bodyPr>
            <a:lstStyle/>
            <a:p>
              <a:r>
                <a:rPr lang="en-NL" sz="3600" dirty="0">
                  <a:solidFill>
                    <a:schemeClr val="tx1"/>
                  </a:solidFill>
                </a:rPr>
                <a:t>.</a:t>
              </a:r>
            </a:p>
          </p:txBody>
        </p:sp>
        <p:sp>
          <p:nvSpPr>
            <p:cNvPr id="35" name="TextBox 34">
              <a:extLst>
                <a:ext uri="{FF2B5EF4-FFF2-40B4-BE49-F238E27FC236}">
                  <a16:creationId xmlns:a16="http://schemas.microsoft.com/office/drawing/2014/main" id="{59E1E4E5-B98E-6E42-B043-F050C6E55E66}"/>
                </a:ext>
              </a:extLst>
            </p:cNvPr>
            <p:cNvSpPr txBox="1"/>
            <p:nvPr/>
          </p:nvSpPr>
          <p:spPr>
            <a:xfrm>
              <a:off x="2512637" y="7048096"/>
              <a:ext cx="312906" cy="646331"/>
            </a:xfrm>
            <a:prstGeom prst="rect">
              <a:avLst/>
            </a:prstGeom>
            <a:noFill/>
          </p:spPr>
          <p:txBody>
            <a:bodyPr wrap="none" rtlCol="0">
              <a:spAutoFit/>
            </a:bodyPr>
            <a:lstStyle/>
            <a:p>
              <a:r>
                <a:rPr lang="en-NL" sz="3600" dirty="0">
                  <a:solidFill>
                    <a:schemeClr val="tx1"/>
                  </a:solidFill>
                </a:rPr>
                <a:t>.</a:t>
              </a:r>
            </a:p>
          </p:txBody>
        </p:sp>
        <p:sp>
          <p:nvSpPr>
            <p:cNvPr id="36" name="TextBox 35">
              <a:extLst>
                <a:ext uri="{FF2B5EF4-FFF2-40B4-BE49-F238E27FC236}">
                  <a16:creationId xmlns:a16="http://schemas.microsoft.com/office/drawing/2014/main" id="{CB034C68-EF7C-E64F-8045-52006E8DCE9B}"/>
                </a:ext>
              </a:extLst>
            </p:cNvPr>
            <p:cNvSpPr txBox="1"/>
            <p:nvPr/>
          </p:nvSpPr>
          <p:spPr>
            <a:xfrm>
              <a:off x="3046464" y="5812006"/>
              <a:ext cx="312906" cy="646331"/>
            </a:xfrm>
            <a:prstGeom prst="rect">
              <a:avLst/>
            </a:prstGeom>
            <a:noFill/>
          </p:spPr>
          <p:txBody>
            <a:bodyPr wrap="none" rtlCol="0">
              <a:spAutoFit/>
            </a:bodyPr>
            <a:lstStyle/>
            <a:p>
              <a:r>
                <a:rPr lang="en-NL" sz="3600" dirty="0">
                  <a:solidFill>
                    <a:schemeClr val="tx1"/>
                  </a:solidFill>
                </a:rPr>
                <a:t>.</a:t>
              </a:r>
            </a:p>
          </p:txBody>
        </p:sp>
        <p:sp>
          <p:nvSpPr>
            <p:cNvPr id="37" name="TextBox 36">
              <a:extLst>
                <a:ext uri="{FF2B5EF4-FFF2-40B4-BE49-F238E27FC236}">
                  <a16:creationId xmlns:a16="http://schemas.microsoft.com/office/drawing/2014/main" id="{2ADA4FD3-6D5E-BA4E-B99B-272907A3E50A}"/>
                </a:ext>
              </a:extLst>
            </p:cNvPr>
            <p:cNvSpPr txBox="1"/>
            <p:nvPr/>
          </p:nvSpPr>
          <p:spPr>
            <a:xfrm>
              <a:off x="4767150" y="7567818"/>
              <a:ext cx="312906" cy="646331"/>
            </a:xfrm>
            <a:prstGeom prst="rect">
              <a:avLst/>
            </a:prstGeom>
            <a:noFill/>
          </p:spPr>
          <p:txBody>
            <a:bodyPr wrap="none" rtlCol="0">
              <a:spAutoFit/>
            </a:bodyPr>
            <a:lstStyle/>
            <a:p>
              <a:r>
                <a:rPr lang="en-NL" sz="3600" dirty="0">
                  <a:solidFill>
                    <a:schemeClr val="tx1"/>
                  </a:solidFill>
                </a:rPr>
                <a:t>.</a:t>
              </a:r>
            </a:p>
          </p:txBody>
        </p:sp>
        <p:sp>
          <p:nvSpPr>
            <p:cNvPr id="38" name="TextBox 37">
              <a:extLst>
                <a:ext uri="{FF2B5EF4-FFF2-40B4-BE49-F238E27FC236}">
                  <a16:creationId xmlns:a16="http://schemas.microsoft.com/office/drawing/2014/main" id="{8DF8BEE8-D58F-5543-BCD7-254456E5AE48}"/>
                </a:ext>
              </a:extLst>
            </p:cNvPr>
            <p:cNvSpPr txBox="1"/>
            <p:nvPr/>
          </p:nvSpPr>
          <p:spPr>
            <a:xfrm>
              <a:off x="3901919" y="6227323"/>
              <a:ext cx="312906" cy="646331"/>
            </a:xfrm>
            <a:prstGeom prst="rect">
              <a:avLst/>
            </a:prstGeom>
            <a:noFill/>
          </p:spPr>
          <p:txBody>
            <a:bodyPr wrap="none" rtlCol="0">
              <a:spAutoFit/>
            </a:bodyPr>
            <a:lstStyle/>
            <a:p>
              <a:r>
                <a:rPr lang="en-NL" sz="3600" dirty="0">
                  <a:solidFill>
                    <a:schemeClr val="tx1"/>
                  </a:solidFill>
                </a:rPr>
                <a:t>.</a:t>
              </a:r>
            </a:p>
          </p:txBody>
        </p:sp>
        <p:sp>
          <p:nvSpPr>
            <p:cNvPr id="39" name="TextBox 38">
              <a:extLst>
                <a:ext uri="{FF2B5EF4-FFF2-40B4-BE49-F238E27FC236}">
                  <a16:creationId xmlns:a16="http://schemas.microsoft.com/office/drawing/2014/main" id="{655F85F1-B58E-4C45-8389-5B79D137E32F}"/>
                </a:ext>
              </a:extLst>
            </p:cNvPr>
            <p:cNvSpPr txBox="1"/>
            <p:nvPr/>
          </p:nvSpPr>
          <p:spPr>
            <a:xfrm>
              <a:off x="1611542" y="7848958"/>
              <a:ext cx="312906" cy="646331"/>
            </a:xfrm>
            <a:prstGeom prst="rect">
              <a:avLst/>
            </a:prstGeom>
            <a:noFill/>
          </p:spPr>
          <p:txBody>
            <a:bodyPr wrap="none" rtlCol="0">
              <a:spAutoFit/>
            </a:bodyPr>
            <a:lstStyle/>
            <a:p>
              <a:r>
                <a:rPr lang="en-NL" sz="3600" dirty="0">
                  <a:solidFill>
                    <a:schemeClr val="tx1"/>
                  </a:solidFill>
                </a:rPr>
                <a:t>.</a:t>
              </a:r>
            </a:p>
          </p:txBody>
        </p:sp>
        <p:sp>
          <p:nvSpPr>
            <p:cNvPr id="40" name="TextBox 39">
              <a:extLst>
                <a:ext uri="{FF2B5EF4-FFF2-40B4-BE49-F238E27FC236}">
                  <a16:creationId xmlns:a16="http://schemas.microsoft.com/office/drawing/2014/main" id="{E42491C2-F9C3-5C4B-B1F5-B5D9ADA6DBC4}"/>
                </a:ext>
              </a:extLst>
            </p:cNvPr>
            <p:cNvSpPr txBox="1"/>
            <p:nvPr/>
          </p:nvSpPr>
          <p:spPr>
            <a:xfrm>
              <a:off x="4563881" y="6066750"/>
              <a:ext cx="312906" cy="646331"/>
            </a:xfrm>
            <a:prstGeom prst="rect">
              <a:avLst/>
            </a:prstGeom>
            <a:noFill/>
          </p:spPr>
          <p:txBody>
            <a:bodyPr wrap="none" rtlCol="0">
              <a:spAutoFit/>
            </a:bodyPr>
            <a:lstStyle/>
            <a:p>
              <a:r>
                <a:rPr lang="en-NL" sz="3600" dirty="0">
                  <a:solidFill>
                    <a:schemeClr val="tx1"/>
                  </a:solidFill>
                </a:rPr>
                <a:t>.</a:t>
              </a:r>
            </a:p>
          </p:txBody>
        </p:sp>
        <p:sp>
          <p:nvSpPr>
            <p:cNvPr id="41" name="TextBox 40">
              <a:extLst>
                <a:ext uri="{FF2B5EF4-FFF2-40B4-BE49-F238E27FC236}">
                  <a16:creationId xmlns:a16="http://schemas.microsoft.com/office/drawing/2014/main" id="{6492B198-8BB0-A649-932B-00D9265C977A}"/>
                </a:ext>
              </a:extLst>
            </p:cNvPr>
            <p:cNvSpPr txBox="1"/>
            <p:nvPr/>
          </p:nvSpPr>
          <p:spPr>
            <a:xfrm>
              <a:off x="3294341" y="7155491"/>
              <a:ext cx="312906" cy="646331"/>
            </a:xfrm>
            <a:prstGeom prst="rect">
              <a:avLst/>
            </a:prstGeom>
            <a:noFill/>
          </p:spPr>
          <p:txBody>
            <a:bodyPr wrap="none" rtlCol="0">
              <a:spAutoFit/>
            </a:bodyPr>
            <a:lstStyle/>
            <a:p>
              <a:r>
                <a:rPr lang="en-NL" sz="3600" dirty="0">
                  <a:solidFill>
                    <a:schemeClr val="tx1"/>
                  </a:solidFill>
                </a:rPr>
                <a:t>.</a:t>
              </a:r>
            </a:p>
          </p:txBody>
        </p:sp>
        <p:sp>
          <p:nvSpPr>
            <p:cNvPr id="42" name="TextBox 41">
              <a:extLst>
                <a:ext uri="{FF2B5EF4-FFF2-40B4-BE49-F238E27FC236}">
                  <a16:creationId xmlns:a16="http://schemas.microsoft.com/office/drawing/2014/main" id="{FE4C3B30-E300-3441-9853-B743AC508354}"/>
                </a:ext>
              </a:extLst>
            </p:cNvPr>
            <p:cNvSpPr txBox="1"/>
            <p:nvPr/>
          </p:nvSpPr>
          <p:spPr>
            <a:xfrm>
              <a:off x="4132173" y="7478656"/>
              <a:ext cx="312906" cy="646331"/>
            </a:xfrm>
            <a:prstGeom prst="rect">
              <a:avLst/>
            </a:prstGeom>
            <a:noFill/>
          </p:spPr>
          <p:txBody>
            <a:bodyPr wrap="none" rtlCol="0">
              <a:spAutoFit/>
            </a:bodyPr>
            <a:lstStyle/>
            <a:p>
              <a:r>
                <a:rPr lang="en-NL" sz="3600" dirty="0">
                  <a:solidFill>
                    <a:schemeClr val="tx1"/>
                  </a:solidFill>
                </a:rPr>
                <a:t>.</a:t>
              </a:r>
            </a:p>
          </p:txBody>
        </p:sp>
        <p:sp>
          <p:nvSpPr>
            <p:cNvPr id="43" name="TextBox 42">
              <a:extLst>
                <a:ext uri="{FF2B5EF4-FFF2-40B4-BE49-F238E27FC236}">
                  <a16:creationId xmlns:a16="http://schemas.microsoft.com/office/drawing/2014/main" id="{09DCDE0F-2A56-8942-B8CA-134B8B6B19F9}"/>
                </a:ext>
              </a:extLst>
            </p:cNvPr>
            <p:cNvSpPr txBox="1"/>
            <p:nvPr/>
          </p:nvSpPr>
          <p:spPr>
            <a:xfrm>
              <a:off x="3558713" y="6754873"/>
              <a:ext cx="312906" cy="646331"/>
            </a:xfrm>
            <a:prstGeom prst="rect">
              <a:avLst/>
            </a:prstGeom>
            <a:noFill/>
          </p:spPr>
          <p:txBody>
            <a:bodyPr wrap="none" rtlCol="0">
              <a:spAutoFit/>
            </a:bodyPr>
            <a:lstStyle/>
            <a:p>
              <a:r>
                <a:rPr lang="en-NL" sz="3600" dirty="0">
                  <a:solidFill>
                    <a:schemeClr val="tx1"/>
                  </a:solidFill>
                </a:rPr>
                <a:t>.</a:t>
              </a:r>
            </a:p>
          </p:txBody>
        </p:sp>
        <p:sp>
          <p:nvSpPr>
            <p:cNvPr id="44" name="TextBox 43">
              <a:extLst>
                <a:ext uri="{FF2B5EF4-FFF2-40B4-BE49-F238E27FC236}">
                  <a16:creationId xmlns:a16="http://schemas.microsoft.com/office/drawing/2014/main" id="{F8283FE8-3EEC-D844-B05A-BE1D00D3B382}"/>
                </a:ext>
              </a:extLst>
            </p:cNvPr>
            <p:cNvSpPr txBox="1"/>
            <p:nvPr/>
          </p:nvSpPr>
          <p:spPr>
            <a:xfrm>
              <a:off x="1655620" y="6767187"/>
              <a:ext cx="312906" cy="646331"/>
            </a:xfrm>
            <a:prstGeom prst="rect">
              <a:avLst/>
            </a:prstGeom>
            <a:noFill/>
          </p:spPr>
          <p:txBody>
            <a:bodyPr wrap="none" rtlCol="0">
              <a:spAutoFit/>
            </a:bodyPr>
            <a:lstStyle/>
            <a:p>
              <a:r>
                <a:rPr lang="en-NL" sz="3600" dirty="0">
                  <a:solidFill>
                    <a:schemeClr val="tx1"/>
                  </a:solidFill>
                </a:rPr>
                <a:t>.</a:t>
              </a:r>
            </a:p>
          </p:txBody>
        </p:sp>
        <p:sp>
          <p:nvSpPr>
            <p:cNvPr id="45" name="TextBox 44">
              <a:extLst>
                <a:ext uri="{FF2B5EF4-FFF2-40B4-BE49-F238E27FC236}">
                  <a16:creationId xmlns:a16="http://schemas.microsoft.com/office/drawing/2014/main" id="{8B472A16-7E8A-7048-ACE1-B2F75F7840F6}"/>
                </a:ext>
              </a:extLst>
            </p:cNvPr>
            <p:cNvSpPr txBox="1"/>
            <p:nvPr/>
          </p:nvSpPr>
          <p:spPr>
            <a:xfrm>
              <a:off x="2353133" y="8316593"/>
              <a:ext cx="312906" cy="646331"/>
            </a:xfrm>
            <a:prstGeom prst="rect">
              <a:avLst/>
            </a:prstGeom>
            <a:noFill/>
          </p:spPr>
          <p:txBody>
            <a:bodyPr wrap="none" rtlCol="0">
              <a:spAutoFit/>
            </a:bodyPr>
            <a:lstStyle/>
            <a:p>
              <a:r>
                <a:rPr lang="en-NL" sz="3600" dirty="0">
                  <a:solidFill>
                    <a:schemeClr val="tx1"/>
                  </a:solidFill>
                </a:rPr>
                <a:t>.</a:t>
              </a:r>
            </a:p>
          </p:txBody>
        </p:sp>
        <p:sp>
          <p:nvSpPr>
            <p:cNvPr id="46" name="TextBox 45">
              <a:extLst>
                <a:ext uri="{FF2B5EF4-FFF2-40B4-BE49-F238E27FC236}">
                  <a16:creationId xmlns:a16="http://schemas.microsoft.com/office/drawing/2014/main" id="{682D461F-6752-4F41-8F71-BEDBC1C64A4D}"/>
                </a:ext>
              </a:extLst>
            </p:cNvPr>
            <p:cNvSpPr txBox="1"/>
            <p:nvPr/>
          </p:nvSpPr>
          <p:spPr>
            <a:xfrm>
              <a:off x="4823586" y="7011039"/>
              <a:ext cx="312906" cy="646331"/>
            </a:xfrm>
            <a:prstGeom prst="rect">
              <a:avLst/>
            </a:prstGeom>
            <a:noFill/>
          </p:spPr>
          <p:txBody>
            <a:bodyPr wrap="none" rtlCol="0">
              <a:spAutoFit/>
            </a:bodyPr>
            <a:lstStyle/>
            <a:p>
              <a:r>
                <a:rPr lang="en-NL" sz="3600" dirty="0">
                  <a:solidFill>
                    <a:schemeClr val="tx1"/>
                  </a:solidFill>
                </a:rPr>
                <a:t>.</a:t>
              </a:r>
            </a:p>
          </p:txBody>
        </p:sp>
        <p:grpSp>
          <p:nvGrpSpPr>
            <p:cNvPr id="47" name="Group 46">
              <a:extLst>
                <a:ext uri="{FF2B5EF4-FFF2-40B4-BE49-F238E27FC236}">
                  <a16:creationId xmlns:a16="http://schemas.microsoft.com/office/drawing/2014/main" id="{D68D8E99-3337-2442-80CB-20970CBEFBAF}"/>
                </a:ext>
              </a:extLst>
            </p:cNvPr>
            <p:cNvGrpSpPr/>
            <p:nvPr/>
          </p:nvGrpSpPr>
          <p:grpSpPr>
            <a:xfrm>
              <a:off x="1449671" y="5925548"/>
              <a:ext cx="3862387" cy="3082334"/>
              <a:chOff x="1526159" y="5614836"/>
              <a:chExt cx="3862387" cy="3082334"/>
            </a:xfrm>
          </p:grpSpPr>
          <p:grpSp>
            <p:nvGrpSpPr>
              <p:cNvPr id="48" name="Group 47">
                <a:extLst>
                  <a:ext uri="{FF2B5EF4-FFF2-40B4-BE49-F238E27FC236}">
                    <a16:creationId xmlns:a16="http://schemas.microsoft.com/office/drawing/2014/main" id="{14ECBDA9-1CD4-7342-8DE8-4D3E80BA55A6}"/>
                  </a:ext>
                </a:extLst>
              </p:cNvPr>
              <p:cNvGrpSpPr/>
              <p:nvPr/>
            </p:nvGrpSpPr>
            <p:grpSpPr>
              <a:xfrm>
                <a:off x="1526159" y="5614836"/>
                <a:ext cx="3862387" cy="3082334"/>
                <a:chOff x="1186085" y="371475"/>
                <a:chExt cx="3862387" cy="3082334"/>
              </a:xfrm>
            </p:grpSpPr>
            <p:cxnSp>
              <p:nvCxnSpPr>
                <p:cNvPr id="69" name="Straight Connector 68">
                  <a:extLst>
                    <a:ext uri="{FF2B5EF4-FFF2-40B4-BE49-F238E27FC236}">
                      <a16:creationId xmlns:a16="http://schemas.microsoft.com/office/drawing/2014/main" id="{0877D5BB-7737-F240-852C-322E430AA6A9}"/>
                    </a:ext>
                  </a:extLst>
                </p:cNvPr>
                <p:cNvCxnSpPr/>
                <p:nvPr/>
              </p:nvCxnSpPr>
              <p:spPr>
                <a:xfrm>
                  <a:off x="1214438" y="371475"/>
                  <a:ext cx="0" cy="3057525"/>
                </a:xfrm>
                <a:prstGeom prst="line">
                  <a:avLst/>
                </a:prstGeom>
                <a:ln w="571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5D63B736-29E8-7348-82C5-2FDCA37262A6}"/>
                    </a:ext>
                  </a:extLst>
                </p:cNvPr>
                <p:cNvCxnSpPr>
                  <a:cxnSpLocks/>
                </p:cNvCxnSpPr>
                <p:nvPr/>
              </p:nvCxnSpPr>
              <p:spPr>
                <a:xfrm flipH="1">
                  <a:off x="1186085" y="3453809"/>
                  <a:ext cx="3862387" cy="0"/>
                </a:xfrm>
                <a:prstGeom prst="line">
                  <a:avLst/>
                </a:prstGeom>
                <a:ln w="57150"/>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2B2EEFE9-D5AB-8A45-8DEE-DF3E6914BD2F}"/>
                  </a:ext>
                </a:extLst>
              </p:cNvPr>
              <p:cNvSpPr txBox="1"/>
              <p:nvPr/>
            </p:nvSpPr>
            <p:spPr>
              <a:xfrm>
                <a:off x="4293510" y="5614836"/>
                <a:ext cx="364202" cy="646331"/>
              </a:xfrm>
              <a:prstGeom prst="rect">
                <a:avLst/>
              </a:prstGeom>
              <a:noFill/>
            </p:spPr>
            <p:txBody>
              <a:bodyPr wrap="none" rtlCol="0">
                <a:spAutoFit/>
              </a:bodyPr>
              <a:lstStyle/>
              <a:p>
                <a:r>
                  <a:rPr lang="en-NL" sz="3600" dirty="0">
                    <a:solidFill>
                      <a:schemeClr val="tx1"/>
                    </a:solidFill>
                  </a:rPr>
                  <a:t>*</a:t>
                </a:r>
              </a:p>
            </p:txBody>
          </p:sp>
          <p:sp>
            <p:nvSpPr>
              <p:cNvPr id="50" name="TextBox 49">
                <a:extLst>
                  <a:ext uri="{FF2B5EF4-FFF2-40B4-BE49-F238E27FC236}">
                    <a16:creationId xmlns:a16="http://schemas.microsoft.com/office/drawing/2014/main" id="{BE4092AB-8F2A-AE44-8FED-9BBD8EC1111C}"/>
                  </a:ext>
                </a:extLst>
              </p:cNvPr>
              <p:cNvSpPr txBox="1"/>
              <p:nvPr/>
            </p:nvSpPr>
            <p:spPr>
              <a:xfrm>
                <a:off x="4577379" y="6226270"/>
                <a:ext cx="364202" cy="646331"/>
              </a:xfrm>
              <a:prstGeom prst="rect">
                <a:avLst/>
              </a:prstGeom>
              <a:noFill/>
            </p:spPr>
            <p:txBody>
              <a:bodyPr wrap="none" rtlCol="0">
                <a:spAutoFit/>
              </a:bodyPr>
              <a:lstStyle/>
              <a:p>
                <a:r>
                  <a:rPr lang="en-NL" sz="3600" dirty="0">
                    <a:solidFill>
                      <a:schemeClr val="tx1"/>
                    </a:solidFill>
                  </a:rPr>
                  <a:t>*</a:t>
                </a:r>
              </a:p>
            </p:txBody>
          </p:sp>
          <p:sp>
            <p:nvSpPr>
              <p:cNvPr id="51" name="TextBox 50">
                <a:extLst>
                  <a:ext uri="{FF2B5EF4-FFF2-40B4-BE49-F238E27FC236}">
                    <a16:creationId xmlns:a16="http://schemas.microsoft.com/office/drawing/2014/main" id="{78CD2202-835C-F645-B3B0-C7234B21739A}"/>
                  </a:ext>
                </a:extLst>
              </p:cNvPr>
              <p:cNvSpPr txBox="1"/>
              <p:nvPr/>
            </p:nvSpPr>
            <p:spPr>
              <a:xfrm>
                <a:off x="3879614" y="5706333"/>
                <a:ext cx="364202" cy="646331"/>
              </a:xfrm>
              <a:prstGeom prst="rect">
                <a:avLst/>
              </a:prstGeom>
              <a:noFill/>
            </p:spPr>
            <p:txBody>
              <a:bodyPr wrap="none" rtlCol="0">
                <a:spAutoFit/>
              </a:bodyPr>
              <a:lstStyle/>
              <a:p>
                <a:r>
                  <a:rPr lang="en-NL" sz="3600" dirty="0">
                    <a:solidFill>
                      <a:schemeClr val="tx1"/>
                    </a:solidFill>
                  </a:rPr>
                  <a:t>*</a:t>
                </a:r>
              </a:p>
            </p:txBody>
          </p:sp>
          <p:sp>
            <p:nvSpPr>
              <p:cNvPr id="52" name="TextBox 51">
                <a:extLst>
                  <a:ext uri="{FF2B5EF4-FFF2-40B4-BE49-F238E27FC236}">
                    <a16:creationId xmlns:a16="http://schemas.microsoft.com/office/drawing/2014/main" id="{30838793-998C-6A4A-BF2F-8E9B069C9152}"/>
                  </a:ext>
                </a:extLst>
              </p:cNvPr>
              <p:cNvSpPr txBox="1"/>
              <p:nvPr/>
            </p:nvSpPr>
            <p:spPr>
              <a:xfrm>
                <a:off x="4039382" y="6414219"/>
                <a:ext cx="364202" cy="646331"/>
              </a:xfrm>
              <a:prstGeom prst="rect">
                <a:avLst/>
              </a:prstGeom>
              <a:noFill/>
            </p:spPr>
            <p:txBody>
              <a:bodyPr wrap="none" rtlCol="0">
                <a:spAutoFit/>
              </a:bodyPr>
              <a:lstStyle/>
              <a:p>
                <a:r>
                  <a:rPr lang="en-NL" sz="3600" dirty="0">
                    <a:solidFill>
                      <a:schemeClr val="tx1"/>
                    </a:solidFill>
                  </a:rPr>
                  <a:t>*</a:t>
                </a:r>
              </a:p>
            </p:txBody>
          </p:sp>
          <p:sp>
            <p:nvSpPr>
              <p:cNvPr id="53" name="TextBox 52">
                <a:extLst>
                  <a:ext uri="{FF2B5EF4-FFF2-40B4-BE49-F238E27FC236}">
                    <a16:creationId xmlns:a16="http://schemas.microsoft.com/office/drawing/2014/main" id="{28648E2E-3B28-F145-A7D4-A24FF996111F}"/>
                  </a:ext>
                </a:extLst>
              </p:cNvPr>
              <p:cNvSpPr txBox="1"/>
              <p:nvPr/>
            </p:nvSpPr>
            <p:spPr>
              <a:xfrm>
                <a:off x="4577379" y="6555421"/>
                <a:ext cx="364202" cy="646331"/>
              </a:xfrm>
              <a:prstGeom prst="rect">
                <a:avLst/>
              </a:prstGeom>
              <a:noFill/>
            </p:spPr>
            <p:txBody>
              <a:bodyPr wrap="none" rtlCol="0">
                <a:spAutoFit/>
              </a:bodyPr>
              <a:lstStyle/>
              <a:p>
                <a:r>
                  <a:rPr lang="en-NL" sz="3600" dirty="0">
                    <a:solidFill>
                      <a:schemeClr val="tx1"/>
                    </a:solidFill>
                  </a:rPr>
                  <a:t>*</a:t>
                </a:r>
              </a:p>
            </p:txBody>
          </p:sp>
          <p:sp>
            <p:nvSpPr>
              <p:cNvPr id="54" name="TextBox 53">
                <a:extLst>
                  <a:ext uri="{FF2B5EF4-FFF2-40B4-BE49-F238E27FC236}">
                    <a16:creationId xmlns:a16="http://schemas.microsoft.com/office/drawing/2014/main" id="{D3ED8D0F-8B50-8541-9782-EEFA81014F23}"/>
                  </a:ext>
                </a:extLst>
              </p:cNvPr>
              <p:cNvSpPr txBox="1"/>
              <p:nvPr/>
            </p:nvSpPr>
            <p:spPr>
              <a:xfrm>
                <a:off x="2123234" y="7071866"/>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5" name="TextBox 54">
                <a:extLst>
                  <a:ext uri="{FF2B5EF4-FFF2-40B4-BE49-F238E27FC236}">
                    <a16:creationId xmlns:a16="http://schemas.microsoft.com/office/drawing/2014/main" id="{00428361-EE57-E54A-AB39-4625C5F7D0F6}"/>
                  </a:ext>
                </a:extLst>
              </p:cNvPr>
              <p:cNvSpPr txBox="1"/>
              <p:nvPr/>
            </p:nvSpPr>
            <p:spPr>
              <a:xfrm>
                <a:off x="2278853" y="766481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6" name="TextBox 55">
                <a:extLst>
                  <a:ext uri="{FF2B5EF4-FFF2-40B4-BE49-F238E27FC236}">
                    <a16:creationId xmlns:a16="http://schemas.microsoft.com/office/drawing/2014/main" id="{CBA7941F-6D98-F44B-9B8F-D60561FF94BE}"/>
                  </a:ext>
                </a:extLst>
              </p:cNvPr>
              <p:cNvSpPr txBox="1"/>
              <p:nvPr/>
            </p:nvSpPr>
            <p:spPr>
              <a:xfrm>
                <a:off x="2721764" y="7980937"/>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7" name="TextBox 56">
                <a:extLst>
                  <a:ext uri="{FF2B5EF4-FFF2-40B4-BE49-F238E27FC236}">
                    <a16:creationId xmlns:a16="http://schemas.microsoft.com/office/drawing/2014/main" id="{7A3AD694-425F-5A49-90B2-2C28201962D1}"/>
                  </a:ext>
                </a:extLst>
              </p:cNvPr>
              <p:cNvSpPr txBox="1"/>
              <p:nvPr/>
            </p:nvSpPr>
            <p:spPr>
              <a:xfrm>
                <a:off x="2438577" y="5938001"/>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8" name="TextBox 57">
                <a:extLst>
                  <a:ext uri="{FF2B5EF4-FFF2-40B4-BE49-F238E27FC236}">
                    <a16:creationId xmlns:a16="http://schemas.microsoft.com/office/drawing/2014/main" id="{92BE4D3D-E009-5048-AD0E-5963E637DFDD}"/>
                  </a:ext>
                </a:extLst>
              </p:cNvPr>
              <p:cNvSpPr txBox="1"/>
              <p:nvPr/>
            </p:nvSpPr>
            <p:spPr>
              <a:xfrm>
                <a:off x="4843638" y="8173950"/>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59" name="TextBox 58">
                <a:extLst>
                  <a:ext uri="{FF2B5EF4-FFF2-40B4-BE49-F238E27FC236}">
                    <a16:creationId xmlns:a16="http://schemas.microsoft.com/office/drawing/2014/main" id="{88861694-9026-BB4E-9474-9C978CEE58BB}"/>
                  </a:ext>
                </a:extLst>
              </p:cNvPr>
              <p:cNvSpPr txBox="1"/>
              <p:nvPr/>
            </p:nvSpPr>
            <p:spPr>
              <a:xfrm>
                <a:off x="4293873" y="785405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0" name="TextBox 59">
                <a:extLst>
                  <a:ext uri="{FF2B5EF4-FFF2-40B4-BE49-F238E27FC236}">
                    <a16:creationId xmlns:a16="http://schemas.microsoft.com/office/drawing/2014/main" id="{BFCB5107-CD58-F045-9BB0-9B8B9C136ADB}"/>
                  </a:ext>
                </a:extLst>
              </p:cNvPr>
              <p:cNvSpPr txBox="1"/>
              <p:nvPr/>
            </p:nvSpPr>
            <p:spPr>
              <a:xfrm>
                <a:off x="1829581" y="8254164"/>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1" name="TextBox 60">
                <a:extLst>
                  <a:ext uri="{FF2B5EF4-FFF2-40B4-BE49-F238E27FC236}">
                    <a16:creationId xmlns:a16="http://schemas.microsoft.com/office/drawing/2014/main" id="{E8B5BA4D-BE0C-8647-985E-5266F3446A2B}"/>
                  </a:ext>
                </a:extLst>
              </p:cNvPr>
              <p:cNvSpPr txBox="1"/>
              <p:nvPr/>
            </p:nvSpPr>
            <p:spPr>
              <a:xfrm>
                <a:off x="3658896" y="720175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2" name="TextBox 61">
                <a:extLst>
                  <a:ext uri="{FF2B5EF4-FFF2-40B4-BE49-F238E27FC236}">
                    <a16:creationId xmlns:a16="http://schemas.microsoft.com/office/drawing/2014/main" id="{77D83A64-4D8A-3743-A733-8B26004CC2E3}"/>
                  </a:ext>
                </a:extLst>
              </p:cNvPr>
              <p:cNvSpPr txBox="1"/>
              <p:nvPr/>
            </p:nvSpPr>
            <p:spPr>
              <a:xfrm>
                <a:off x="4784327" y="5706333"/>
                <a:ext cx="364202" cy="646331"/>
              </a:xfrm>
              <a:prstGeom prst="rect">
                <a:avLst/>
              </a:prstGeom>
              <a:noFill/>
            </p:spPr>
            <p:txBody>
              <a:bodyPr wrap="none" rtlCol="0">
                <a:spAutoFit/>
              </a:bodyPr>
              <a:lstStyle/>
              <a:p>
                <a:r>
                  <a:rPr lang="en-NL" sz="3600" dirty="0">
                    <a:solidFill>
                      <a:schemeClr val="tx1"/>
                    </a:solidFill>
                  </a:rPr>
                  <a:t>*</a:t>
                </a:r>
              </a:p>
            </p:txBody>
          </p:sp>
          <p:sp>
            <p:nvSpPr>
              <p:cNvPr id="63" name="TextBox 62">
                <a:extLst>
                  <a:ext uri="{FF2B5EF4-FFF2-40B4-BE49-F238E27FC236}">
                    <a16:creationId xmlns:a16="http://schemas.microsoft.com/office/drawing/2014/main" id="{A1E15216-3C1C-ED46-8FEC-AB8421AD03C9}"/>
                  </a:ext>
                </a:extLst>
              </p:cNvPr>
              <p:cNvSpPr txBox="1"/>
              <p:nvPr/>
            </p:nvSpPr>
            <p:spPr>
              <a:xfrm>
                <a:off x="1925067" y="6017511"/>
                <a:ext cx="364202" cy="646331"/>
              </a:xfrm>
              <a:prstGeom prst="rect">
                <a:avLst/>
              </a:prstGeom>
              <a:noFill/>
            </p:spPr>
            <p:txBody>
              <a:bodyPr wrap="none" rtlCol="0">
                <a:spAutoFit/>
              </a:bodyPr>
              <a:lstStyle/>
              <a:p>
                <a:r>
                  <a:rPr lang="en-NL" sz="3600" dirty="0">
                    <a:solidFill>
                      <a:schemeClr val="tx1"/>
                    </a:solidFill>
                  </a:rPr>
                  <a:t>*</a:t>
                </a:r>
              </a:p>
            </p:txBody>
          </p:sp>
          <p:sp>
            <p:nvSpPr>
              <p:cNvPr id="64" name="TextBox 63">
                <a:extLst>
                  <a:ext uri="{FF2B5EF4-FFF2-40B4-BE49-F238E27FC236}">
                    <a16:creationId xmlns:a16="http://schemas.microsoft.com/office/drawing/2014/main" id="{4EDD2A06-7CC6-E148-9498-C2F2F43E3A45}"/>
                  </a:ext>
                </a:extLst>
              </p:cNvPr>
              <p:cNvSpPr txBox="1"/>
              <p:nvPr/>
            </p:nvSpPr>
            <p:spPr>
              <a:xfrm>
                <a:off x="2713226" y="6140582"/>
                <a:ext cx="364202" cy="646331"/>
              </a:xfrm>
              <a:prstGeom prst="rect">
                <a:avLst/>
              </a:prstGeom>
              <a:noFill/>
            </p:spPr>
            <p:txBody>
              <a:bodyPr wrap="none" rtlCol="0">
                <a:spAutoFit/>
              </a:bodyPr>
              <a:lstStyle/>
              <a:p>
                <a:r>
                  <a:rPr lang="en-NL" sz="3600" dirty="0">
                    <a:solidFill>
                      <a:schemeClr val="tx1"/>
                    </a:solidFill>
                  </a:rPr>
                  <a:t>*</a:t>
                </a:r>
              </a:p>
            </p:txBody>
          </p:sp>
          <p:sp>
            <p:nvSpPr>
              <p:cNvPr id="65" name="TextBox 64">
                <a:extLst>
                  <a:ext uri="{FF2B5EF4-FFF2-40B4-BE49-F238E27FC236}">
                    <a16:creationId xmlns:a16="http://schemas.microsoft.com/office/drawing/2014/main" id="{D366ADC3-0978-FE48-9040-722005C53279}"/>
                  </a:ext>
                </a:extLst>
              </p:cNvPr>
              <p:cNvSpPr txBox="1"/>
              <p:nvPr/>
            </p:nvSpPr>
            <p:spPr>
              <a:xfrm>
                <a:off x="3244276" y="7703382"/>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sp>
            <p:nvSpPr>
              <p:cNvPr id="66" name="TextBox 65">
                <a:extLst>
                  <a:ext uri="{FF2B5EF4-FFF2-40B4-BE49-F238E27FC236}">
                    <a16:creationId xmlns:a16="http://schemas.microsoft.com/office/drawing/2014/main" id="{E591EB72-7573-E846-BB0F-73B10E0A89CA}"/>
                  </a:ext>
                </a:extLst>
              </p:cNvPr>
              <p:cNvSpPr txBox="1"/>
              <p:nvPr/>
            </p:nvSpPr>
            <p:spPr>
              <a:xfrm>
                <a:off x="4250969" y="7025653"/>
                <a:ext cx="364202" cy="646331"/>
              </a:xfrm>
              <a:prstGeom prst="rect">
                <a:avLst/>
              </a:prstGeom>
              <a:noFill/>
            </p:spPr>
            <p:txBody>
              <a:bodyPr wrap="none" rtlCol="0">
                <a:spAutoFit/>
              </a:bodyPr>
              <a:lstStyle/>
              <a:p>
                <a:r>
                  <a:rPr lang="en-NL" sz="3600" dirty="0">
                    <a:solidFill>
                      <a:schemeClr val="tx1"/>
                    </a:solidFill>
                  </a:rPr>
                  <a:t>*</a:t>
                </a:r>
              </a:p>
            </p:txBody>
          </p:sp>
          <p:sp>
            <p:nvSpPr>
              <p:cNvPr id="67" name="TextBox 66">
                <a:extLst>
                  <a:ext uri="{FF2B5EF4-FFF2-40B4-BE49-F238E27FC236}">
                    <a16:creationId xmlns:a16="http://schemas.microsoft.com/office/drawing/2014/main" id="{D37EF58F-2CF1-D340-A8FE-FACAD39B3192}"/>
                  </a:ext>
                </a:extLst>
              </p:cNvPr>
              <p:cNvSpPr txBox="1"/>
              <p:nvPr/>
            </p:nvSpPr>
            <p:spPr>
              <a:xfrm>
                <a:off x="3155950" y="6632508"/>
                <a:ext cx="364202" cy="646331"/>
              </a:xfrm>
              <a:prstGeom prst="rect">
                <a:avLst/>
              </a:prstGeom>
              <a:noFill/>
            </p:spPr>
            <p:txBody>
              <a:bodyPr wrap="none" rtlCol="0">
                <a:spAutoFit/>
              </a:bodyPr>
              <a:lstStyle/>
              <a:p>
                <a:r>
                  <a:rPr lang="en-NL" sz="3600" dirty="0">
                    <a:solidFill>
                      <a:schemeClr val="tx1"/>
                    </a:solidFill>
                  </a:rPr>
                  <a:t>*</a:t>
                </a:r>
              </a:p>
            </p:txBody>
          </p:sp>
          <p:sp>
            <p:nvSpPr>
              <p:cNvPr id="68" name="TextBox 67">
                <a:extLst>
                  <a:ext uri="{FF2B5EF4-FFF2-40B4-BE49-F238E27FC236}">
                    <a16:creationId xmlns:a16="http://schemas.microsoft.com/office/drawing/2014/main" id="{C0D7FC0A-8060-F44C-8114-228546370E08}"/>
                  </a:ext>
                </a:extLst>
              </p:cNvPr>
              <p:cNvSpPr txBox="1"/>
              <p:nvPr/>
            </p:nvSpPr>
            <p:spPr>
              <a:xfrm>
                <a:off x="2657677" y="6510463"/>
                <a:ext cx="312906" cy="400110"/>
              </a:xfrm>
              <a:prstGeom prst="rect">
                <a:avLst/>
              </a:prstGeom>
              <a:noFill/>
            </p:spPr>
            <p:txBody>
              <a:bodyPr wrap="none" rtlCol="0">
                <a:spAutoFit/>
              </a:bodyPr>
              <a:lstStyle/>
              <a:p>
                <a:r>
                  <a:rPr lang="en-NL" sz="2000" dirty="0">
                    <a:solidFill>
                      <a:schemeClr val="tx1"/>
                    </a:solidFill>
                  </a:rPr>
                  <a:t>x</a:t>
                </a:r>
                <a:endParaRPr lang="en-NL" sz="3600" dirty="0">
                  <a:solidFill>
                    <a:schemeClr val="tx1"/>
                  </a:solidFill>
                </a:endParaRPr>
              </a:p>
            </p:txBody>
          </p:sp>
        </p:grpSp>
      </p:grpSp>
      <p:sp>
        <p:nvSpPr>
          <p:cNvPr id="4" name="Text Placeholder 3">
            <a:extLst>
              <a:ext uri="{FF2B5EF4-FFF2-40B4-BE49-F238E27FC236}">
                <a16:creationId xmlns:a16="http://schemas.microsoft.com/office/drawing/2014/main" id="{0B0179AE-33BC-864C-AA92-8A04449DCCDC}"/>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158832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CA9B-33E5-BB47-AAE0-A0A4C8BDE174}"/>
              </a:ext>
            </a:extLst>
          </p:cNvPr>
          <p:cNvSpPr>
            <a:spLocks noGrp="1"/>
          </p:cNvSpPr>
          <p:nvPr>
            <p:ph type="title"/>
          </p:nvPr>
        </p:nvSpPr>
        <p:spPr/>
        <p:txBody>
          <a:bodyPr/>
          <a:lstStyle/>
          <a:p>
            <a:r>
              <a:rPr lang="en-NL" dirty="0"/>
              <a:t>What if you only can pick 5 points?</a:t>
            </a:r>
          </a:p>
        </p:txBody>
      </p:sp>
      <p:sp>
        <p:nvSpPr>
          <p:cNvPr id="9" name="Text Placeholder 8">
            <a:extLst>
              <a:ext uri="{FF2B5EF4-FFF2-40B4-BE49-F238E27FC236}">
                <a16:creationId xmlns:a16="http://schemas.microsoft.com/office/drawing/2014/main" id="{E981D9B5-CA7D-A841-8258-EDDC71D0BAD2}"/>
              </a:ext>
            </a:extLst>
          </p:cNvPr>
          <p:cNvSpPr>
            <a:spLocks noGrp="1"/>
          </p:cNvSpPr>
          <p:nvPr>
            <p:ph type="body" idx="1"/>
          </p:nvPr>
        </p:nvSpPr>
        <p:spPr>
          <a:xfrm>
            <a:off x="1900469" y="5446093"/>
            <a:ext cx="10058400" cy="605116"/>
          </a:xfrm>
        </p:spPr>
        <p:txBody>
          <a:bodyPr/>
          <a:lstStyle/>
          <a:p>
            <a:r>
              <a:rPr lang="en-GB" dirty="0">
                <a:hlinkClick r:id="rId2"/>
              </a:rPr>
              <a:t>https://tudelft.fra1.qualtrics.com/jfe/form/SV_3I8HIOZxBVamFIW</a:t>
            </a:r>
            <a:r>
              <a:rPr lang="en-GB" dirty="0"/>
              <a:t> </a:t>
            </a:r>
            <a:endParaRPr lang="en-NL" dirty="0"/>
          </a:p>
        </p:txBody>
      </p:sp>
      <p:pic>
        <p:nvPicPr>
          <p:cNvPr id="3" name="Picture 2">
            <a:extLst>
              <a:ext uri="{FF2B5EF4-FFF2-40B4-BE49-F238E27FC236}">
                <a16:creationId xmlns:a16="http://schemas.microsoft.com/office/drawing/2014/main" id="{8B613E88-6067-DF4A-A73C-49020F3B91D6}"/>
              </a:ext>
            </a:extLst>
          </p:cNvPr>
          <p:cNvPicPr>
            <a:picLocks noChangeAspect="1"/>
          </p:cNvPicPr>
          <p:nvPr/>
        </p:nvPicPr>
        <p:blipFill>
          <a:blip r:embed="rId3"/>
          <a:stretch>
            <a:fillRect/>
          </a:stretch>
        </p:blipFill>
        <p:spPr>
          <a:xfrm>
            <a:off x="4479363" y="2482133"/>
            <a:ext cx="2999245" cy="2963960"/>
          </a:xfrm>
          <a:prstGeom prst="rect">
            <a:avLst/>
          </a:prstGeom>
        </p:spPr>
      </p:pic>
    </p:spTree>
    <p:extLst>
      <p:ext uri="{BB962C8B-B14F-4D97-AF65-F5344CB8AC3E}">
        <p14:creationId xmlns:p14="http://schemas.microsoft.com/office/powerpoint/2010/main" val="2987567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7" name="Google Shape;167;g79faeb7366_0_0"/>
          <p:cNvSpPr txBox="1">
            <a:spLocks noGrp="1"/>
          </p:cNvSpPr>
          <p:nvPr>
            <p:ph type="body" idx="1"/>
          </p:nvPr>
        </p:nvSpPr>
        <p:spPr>
          <a:xfrm>
            <a:off x="1097280" y="1845734"/>
            <a:ext cx="10058400" cy="4023300"/>
          </a:xfrm>
          <a:prstGeom prst="rect">
            <a:avLst/>
          </a:prstGeom>
          <a:noFill/>
          <a:ln>
            <a:noFill/>
          </a:ln>
        </p:spPr>
        <p:txBody>
          <a:bodyPr spcFirstLastPara="1" wrap="square" lIns="0" tIns="45700" rIns="0" bIns="45700" anchor="t" anchorCtr="0">
            <a:normAutofit/>
          </a:bodyPr>
          <a:lstStyle/>
          <a:p>
            <a:pPr marL="91440" lvl="0" indent="0">
              <a:spcBef>
                <a:spcPts val="0"/>
              </a:spcBef>
              <a:buClr>
                <a:schemeClr val="dk1"/>
              </a:buClr>
              <a:buSzPts val="2000"/>
              <a:buNone/>
            </a:pPr>
            <a:r>
              <a:rPr lang="en-US" sz="3800" dirty="0"/>
              <a:t>We need to grow literacy.</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Especially </a:t>
            </a:r>
            <a:r>
              <a:rPr lang="en-IN" sz="3800" dirty="0">
                <a:solidFill>
                  <a:schemeClr val="accent2"/>
                </a:solidFill>
              </a:rPr>
              <a:t>at the interfaces </a:t>
            </a:r>
            <a:r>
              <a:rPr lang="en-US" sz="3800" dirty="0"/>
              <a:t>between data-driven pipelines and their surrounding contexts.</a:t>
            </a:r>
          </a:p>
          <a:p>
            <a:pPr marL="91440" lvl="0" indent="0">
              <a:spcBef>
                <a:spcPts val="0"/>
              </a:spcBef>
              <a:buClr>
                <a:schemeClr val="dk1"/>
              </a:buClr>
              <a:buSzPts val="2000"/>
              <a:buNone/>
            </a:pPr>
            <a:endParaRPr lang="en-US" sz="3800" dirty="0"/>
          </a:p>
          <a:p>
            <a:pPr marL="91440" lvl="0" indent="0">
              <a:spcBef>
                <a:spcPts val="0"/>
              </a:spcBef>
              <a:buClr>
                <a:schemeClr val="dk1"/>
              </a:buClr>
              <a:buSzPts val="2000"/>
              <a:buNone/>
            </a:pPr>
            <a:r>
              <a:rPr lang="en-US" sz="3800" dirty="0"/>
              <a:t>This goes beyond introductory ML and programming courses.</a:t>
            </a:r>
          </a:p>
          <a:p>
            <a:pPr marL="91440" lvl="0" indent="0" algn="l" rtl="0">
              <a:spcBef>
                <a:spcPts val="0"/>
              </a:spcBef>
              <a:spcAft>
                <a:spcPts val="0"/>
              </a:spcAft>
              <a:buClr>
                <a:schemeClr val="dk1"/>
              </a:buClr>
              <a:buSzPts val="2000"/>
              <a:buFont typeface="Arial"/>
              <a:buNone/>
            </a:pPr>
            <a:endParaRPr lang="en-US" sz="3800"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47</a:t>
            </a:fld>
            <a:endParaRPr/>
          </a:p>
        </p:txBody>
      </p:sp>
    </p:spTree>
    <p:extLst>
      <p:ext uri="{BB962C8B-B14F-4D97-AF65-F5344CB8AC3E}">
        <p14:creationId xmlns:p14="http://schemas.microsoft.com/office/powerpoint/2010/main" val="603734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9faeb7366_0_0"/>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dirty="0"/>
              <a:t>Conclusion</a:t>
            </a:r>
            <a:endParaRPr dirty="0"/>
          </a:p>
        </p:txBody>
      </p:sp>
      <p:sp>
        <p:nvSpPr>
          <p:cNvPr id="168" name="Google Shape;168;g79faeb7366_0_0"/>
          <p:cNvSpPr txBox="1">
            <a:spLocks noGrp="1"/>
          </p:cNvSpPr>
          <p:nvPr>
            <p:ph type="sldNum" idx="12"/>
          </p:nvPr>
        </p:nvSpPr>
        <p:spPr>
          <a:xfrm>
            <a:off x="9900458" y="6459785"/>
            <a:ext cx="13119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48</a:t>
            </a:fld>
            <a:endParaRPr/>
          </a:p>
        </p:txBody>
      </p:sp>
      <p:pic>
        <p:nvPicPr>
          <p:cNvPr id="1026" name="Picture 2">
            <a:extLst>
              <a:ext uri="{FF2B5EF4-FFF2-40B4-BE49-F238E27FC236}">
                <a16:creationId xmlns:a16="http://schemas.microsoft.com/office/drawing/2014/main" id="{E79A9A1E-2740-3F49-8A2F-BEEA3D531D7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39909" y="1910399"/>
            <a:ext cx="3312182" cy="4282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86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7"/>
          <p:cNvSpPr txBox="1">
            <a:spLocks noGrp="1"/>
          </p:cNvSpPr>
          <p:nvPr>
            <p:ph type="body" idx="1"/>
          </p:nvPr>
        </p:nvSpPr>
        <p:spPr>
          <a:xfrm>
            <a:off x="4984955" y="731520"/>
            <a:ext cx="6307885" cy="5257800"/>
          </a:xfrm>
          <a:prstGeom prst="rect">
            <a:avLst/>
          </a:prstGeom>
          <a:noFill/>
          <a:ln>
            <a:noFill/>
          </a:ln>
        </p:spPr>
        <p:txBody>
          <a:bodyPr spcFirstLastPara="1" wrap="square" lIns="0" tIns="45700" rIns="0" bIns="45700" anchor="t" anchorCtr="0">
            <a:normAutofit fontScale="92500" lnSpcReduction="20000"/>
          </a:bodyPr>
          <a:lstStyle/>
          <a:p>
            <a:pPr marL="91440" lvl="0" indent="0" algn="l" rtl="0">
              <a:lnSpc>
                <a:spcPct val="90000"/>
              </a:lnSpc>
              <a:spcBef>
                <a:spcPts val="0"/>
              </a:spcBef>
              <a:spcAft>
                <a:spcPts val="0"/>
              </a:spcAft>
              <a:buSzPct val="100000"/>
              <a:buNone/>
            </a:pPr>
            <a:endParaRPr b="0">
              <a:solidFill>
                <a:srgbClr val="C586C0"/>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sz="3500">
              <a:solidFill>
                <a:srgbClr val="C586C0"/>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if</a:t>
            </a:r>
            <a:r>
              <a:rPr lang="en-IN" sz="3500" b="0">
                <a:solidFill>
                  <a:srgbClr val="D4D4D4"/>
                </a:solidFill>
                <a:latin typeface="Consolas"/>
                <a:ea typeface="Consolas"/>
                <a:cs typeface="Consolas"/>
                <a:sym typeface="Consolas"/>
              </a:rPr>
              <a:t> </a:t>
            </a:r>
            <a:r>
              <a:rPr lang="en-IN" sz="3500" b="0">
                <a:latin typeface="Consolas"/>
                <a:ea typeface="Consolas"/>
                <a:cs typeface="Consolas"/>
                <a:sym typeface="Consolas"/>
              </a:rPr>
              <a:t>questions:</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try</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latin typeface="Consolas"/>
                <a:ea typeface="Consolas"/>
                <a:cs typeface="Consolas"/>
                <a:sym typeface="Consolas"/>
              </a:rPr>
              <a:t>        answer()</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except</a:t>
            </a:r>
            <a:r>
              <a:rPr lang="en-IN" sz="3500" b="0">
                <a:solidFill>
                  <a:srgbClr val="D4D4D4"/>
                </a:solidFill>
                <a:latin typeface="Consolas"/>
                <a:ea typeface="Consolas"/>
                <a:cs typeface="Consolas"/>
                <a:sym typeface="Consolas"/>
              </a:rPr>
              <a:t> </a:t>
            </a:r>
            <a:r>
              <a:rPr lang="en-IN" sz="3500" b="0">
                <a:solidFill>
                  <a:srgbClr val="4EC9B0"/>
                </a:solidFill>
                <a:latin typeface="Consolas"/>
                <a:ea typeface="Consolas"/>
                <a:cs typeface="Consolas"/>
                <a:sym typeface="Consolas"/>
              </a:rPr>
              <a:t>RuntimeError</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C586C0"/>
                </a:solidFill>
                <a:latin typeface="Consolas"/>
                <a:ea typeface="Consolas"/>
                <a:cs typeface="Consolas"/>
                <a:sym typeface="Consolas"/>
              </a:rPr>
              <a:t>pass</a:t>
            </a:r>
            <a:endParaRPr sz="3500" b="0">
              <a:solidFill>
                <a:srgbClr val="D4D4D4"/>
              </a:solidFill>
              <a:latin typeface="Consolas"/>
              <a:ea typeface="Consolas"/>
              <a:cs typeface="Consolas"/>
              <a:sym typeface="Consolas"/>
            </a:endParaRPr>
          </a:p>
          <a:p>
            <a:pPr marL="91440" lvl="0" indent="-205581" algn="l" rtl="0">
              <a:lnSpc>
                <a:spcPct val="90000"/>
              </a:lnSpc>
              <a:spcBef>
                <a:spcPts val="1400"/>
              </a:spcBef>
              <a:spcAft>
                <a:spcPts val="0"/>
              </a:spcAft>
              <a:buSzPct val="100000"/>
              <a:buChar char=" "/>
            </a:pPr>
            <a:r>
              <a:rPr lang="en-IN" sz="3500" b="0">
                <a:solidFill>
                  <a:srgbClr val="C586C0"/>
                </a:solidFill>
                <a:latin typeface="Consolas"/>
                <a:ea typeface="Consolas"/>
                <a:cs typeface="Consolas"/>
                <a:sym typeface="Consolas"/>
              </a:rPr>
              <a:t>else</a:t>
            </a:r>
            <a:r>
              <a:rPr lang="en-IN" sz="3500" b="0">
                <a:latin typeface="Consolas"/>
                <a:ea typeface="Consolas"/>
                <a:cs typeface="Consolas"/>
                <a:sym typeface="Consolas"/>
              </a:rPr>
              <a:t>:</a:t>
            </a:r>
            <a:endParaRPr/>
          </a:p>
          <a:p>
            <a:pPr marL="91440" lvl="0" indent="-205581" algn="l" rtl="0">
              <a:lnSpc>
                <a:spcPct val="90000"/>
              </a:lnSpc>
              <a:spcBef>
                <a:spcPts val="1400"/>
              </a:spcBef>
              <a:spcAft>
                <a:spcPts val="0"/>
              </a:spcAft>
              <a:buSzPct val="100000"/>
              <a:buChar char=" "/>
            </a:pPr>
            <a:r>
              <a:rPr lang="en-IN" sz="3500" b="0">
                <a:solidFill>
                  <a:srgbClr val="D4D4D4"/>
                </a:solidFill>
                <a:latin typeface="Consolas"/>
                <a:ea typeface="Consolas"/>
                <a:cs typeface="Consolas"/>
                <a:sym typeface="Consolas"/>
              </a:rPr>
              <a:t>    </a:t>
            </a:r>
            <a:r>
              <a:rPr lang="en-IN" sz="3500" b="0">
                <a:solidFill>
                  <a:srgbClr val="DCDCAA"/>
                </a:solidFill>
                <a:latin typeface="Consolas"/>
                <a:ea typeface="Consolas"/>
                <a:cs typeface="Consolas"/>
                <a:sym typeface="Consolas"/>
              </a:rPr>
              <a:t>print</a:t>
            </a:r>
            <a:r>
              <a:rPr lang="en-IN" sz="3500" b="0">
                <a:latin typeface="Consolas"/>
                <a:ea typeface="Consolas"/>
                <a:cs typeface="Consolas"/>
                <a:sym typeface="Consolas"/>
              </a:rPr>
              <a:t>(</a:t>
            </a:r>
            <a:r>
              <a:rPr lang="en-IN" sz="3500" b="0">
                <a:solidFill>
                  <a:srgbClr val="CE9178"/>
                </a:solidFill>
                <a:latin typeface="Consolas"/>
                <a:ea typeface="Consolas"/>
                <a:cs typeface="Consolas"/>
                <a:sym typeface="Consolas"/>
              </a:rPr>
              <a:t>"Thank You."</a:t>
            </a:r>
            <a:r>
              <a:rPr lang="en-IN" sz="3500" b="0">
                <a:latin typeface="Consolas"/>
                <a:ea typeface="Consolas"/>
                <a:cs typeface="Consolas"/>
                <a:sym typeface="Consolas"/>
              </a:rPr>
              <a:t>)</a:t>
            </a:r>
            <a:endParaRPr/>
          </a:p>
          <a:p>
            <a:pPr marL="91440" lvl="0" indent="-117475" algn="l" rtl="0">
              <a:lnSpc>
                <a:spcPct val="90000"/>
              </a:lnSpc>
              <a:spcBef>
                <a:spcPts val="1400"/>
              </a:spcBef>
              <a:spcAft>
                <a:spcPts val="0"/>
              </a:spcAft>
              <a:buSzPct val="100000"/>
              <a:buChar char=" "/>
            </a:pPr>
            <a:br>
              <a:rPr lang="en-IN" b="0">
                <a:solidFill>
                  <a:srgbClr val="D4D4D4"/>
                </a:solidFill>
                <a:latin typeface="Consolas"/>
                <a:ea typeface="Consolas"/>
                <a:cs typeface="Consolas"/>
                <a:sym typeface="Consolas"/>
              </a:rPr>
            </a:br>
            <a:endParaRPr b="0">
              <a:solidFill>
                <a:srgbClr val="D4D4D4"/>
              </a:solidFill>
              <a:latin typeface="Consolas"/>
              <a:ea typeface="Consolas"/>
              <a:cs typeface="Consolas"/>
              <a:sym typeface="Consolas"/>
            </a:endParaRPr>
          </a:p>
          <a:p>
            <a:pPr marL="91440" lvl="0" indent="0" algn="l" rtl="0">
              <a:lnSpc>
                <a:spcPct val="90000"/>
              </a:lnSpc>
              <a:spcBef>
                <a:spcPts val="1400"/>
              </a:spcBef>
              <a:spcAft>
                <a:spcPts val="0"/>
              </a:spcAft>
              <a:buSzPct val="100000"/>
              <a:buNone/>
            </a:pPr>
            <a:endParaRPr/>
          </a:p>
        </p:txBody>
      </p:sp>
      <p:sp>
        <p:nvSpPr>
          <p:cNvPr id="142" name="Google Shape;142;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49</a:t>
            </a:fld>
            <a:endParaRPr/>
          </a:p>
        </p:txBody>
      </p:sp>
      <p:pic>
        <p:nvPicPr>
          <p:cNvPr id="143" name="Google Shape;143;p7" descr="A picture containing text, clipart&#10;&#10;Description automatically generated"/>
          <p:cNvPicPr preferRelativeResize="0"/>
          <p:nvPr/>
        </p:nvPicPr>
        <p:blipFill rotWithShape="1">
          <a:blip r:embed="rId3">
            <a:alphaModFix/>
          </a:blip>
          <a:srcRect/>
          <a:stretch/>
        </p:blipFill>
        <p:spPr>
          <a:xfrm>
            <a:off x="-106182" y="2456832"/>
            <a:ext cx="4136885" cy="1944336"/>
          </a:xfrm>
          <a:prstGeom prst="rect">
            <a:avLst/>
          </a:prstGeom>
          <a:noFill/>
          <a:ln>
            <a:noFill/>
          </a:ln>
        </p:spPr>
      </p:pic>
      <p:sp>
        <p:nvSpPr>
          <p:cNvPr id="144" name="Google Shape;144;p7"/>
          <p:cNvSpPr txBox="1">
            <a:spLocks noGrp="1"/>
          </p:cNvSpPr>
          <p:nvPr>
            <p:ph type="title"/>
          </p:nvPr>
        </p:nvSpPr>
        <p:spPr>
          <a:xfrm>
            <a:off x="362063" y="4465259"/>
            <a:ext cx="3200400" cy="22860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FFFF"/>
              </a:buClr>
              <a:buSzPts val="3600"/>
              <a:buFont typeface="Calibri"/>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Agenda</a:t>
            </a:r>
            <a:endParaRPr/>
          </a:p>
        </p:txBody>
      </p:sp>
      <p:sp>
        <p:nvSpPr>
          <p:cNvPr id="105" name="Google Shape;105;p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355600" lvl="0" indent="-419100" algn="l" rtl="0">
              <a:lnSpc>
                <a:spcPct val="90000"/>
              </a:lnSpc>
              <a:spcBef>
                <a:spcPts val="0"/>
              </a:spcBef>
              <a:spcAft>
                <a:spcPts val="0"/>
              </a:spcAft>
              <a:buClr>
                <a:schemeClr val="accent2"/>
              </a:buClr>
              <a:buSzPts val="3000"/>
              <a:buFont typeface="Courier New"/>
              <a:buChar char="o"/>
            </a:pPr>
            <a:r>
              <a:rPr lang="en-US" sz="3000" dirty="0"/>
              <a:t>How I became a communicator</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US" sz="3000" dirty="0"/>
              <a:t>Communicating </a:t>
            </a:r>
            <a:r>
              <a:rPr lang="en-US" sz="3000" dirty="0" err="1"/>
              <a:t>interdisciplinarily</a:t>
            </a:r>
            <a:endParaRPr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Communicating for accountability</a:t>
            </a:r>
          </a:p>
          <a:p>
            <a:pPr marL="355600" indent="-419100">
              <a:spcBef>
                <a:spcPts val="1400"/>
              </a:spcBef>
              <a:buClr>
                <a:schemeClr val="accent2"/>
              </a:buClr>
              <a:buSzPts val="3000"/>
              <a:buFont typeface="Courier New"/>
              <a:buChar char="o"/>
            </a:pPr>
            <a:r>
              <a:rPr lang="en-US" sz="3000" dirty="0"/>
              <a:t>Communicating to laypeople</a:t>
            </a:r>
            <a:endParaRPr lang="en-IN" sz="3000" dirty="0"/>
          </a:p>
          <a:p>
            <a:pPr marL="355600" lvl="0" indent="-419100" algn="l" rtl="0">
              <a:lnSpc>
                <a:spcPct val="90000"/>
              </a:lnSpc>
              <a:spcBef>
                <a:spcPts val="1400"/>
              </a:spcBef>
              <a:spcAft>
                <a:spcPts val="0"/>
              </a:spcAft>
              <a:buClr>
                <a:schemeClr val="accent2"/>
              </a:buClr>
              <a:buSzPts val="3000"/>
              <a:buFont typeface="Courier New"/>
              <a:buChar char="o"/>
            </a:pPr>
            <a:r>
              <a:rPr lang="en-IN" sz="3000" dirty="0"/>
              <a:t>Conclusion</a:t>
            </a:r>
            <a:endParaRPr sz="3000" dirty="0"/>
          </a:p>
          <a:p>
            <a:pPr marL="91440" lvl="0" indent="0" algn="l" rtl="0">
              <a:lnSpc>
                <a:spcPct val="90000"/>
              </a:lnSpc>
              <a:spcBef>
                <a:spcPts val="1400"/>
              </a:spcBef>
              <a:spcAft>
                <a:spcPts val="0"/>
              </a:spcAft>
              <a:buSzPts val="2000"/>
              <a:buNone/>
            </a:pPr>
            <a:endParaRPr sz="3000" dirty="0"/>
          </a:p>
        </p:txBody>
      </p:sp>
      <p:sp>
        <p:nvSpPr>
          <p:cNvPr id="106" name="Google Shape;106;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a:t>References</a:t>
            </a:r>
            <a:endParaRPr/>
          </a:p>
        </p:txBody>
      </p:sp>
      <p:sp>
        <p:nvSpPr>
          <p:cNvPr id="151" name="Google Shape;151;p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548640" indent="-457200">
              <a:spcBef>
                <a:spcPts val="0"/>
              </a:spcBef>
              <a:buSzPts val="2000"/>
              <a:buFont typeface="+mj-lt"/>
              <a:buAutoNum type="arabicPeriod"/>
            </a:pPr>
            <a:r>
              <a:rPr lang="en-GB" dirty="0"/>
              <a:t>C.C.S. </a:t>
            </a:r>
            <a:r>
              <a:rPr lang="en-GB" dirty="0" err="1"/>
              <a:t>Liem</a:t>
            </a:r>
            <a:r>
              <a:rPr lang="en-GB" dirty="0"/>
              <a:t> et al., </a:t>
            </a:r>
            <a:r>
              <a:rPr lang="en-GB" dirty="0">
                <a:hlinkClick r:id="rId3"/>
              </a:rPr>
              <a:t>Psychology meets Machine Learning: Interdisciplinary perspectives on algorithmic job candidate screening</a:t>
            </a:r>
            <a:r>
              <a:rPr lang="en-GB" dirty="0"/>
              <a:t>, in Explainable and Interpretable Models in Computer Vision and Machine Learning (pp. 197-253), 2018.</a:t>
            </a:r>
            <a:endParaRPr lang="en-US" dirty="0"/>
          </a:p>
          <a:p>
            <a:pPr marL="548640" indent="-457200">
              <a:spcBef>
                <a:spcPts val="0"/>
              </a:spcBef>
              <a:buSzPts val="2000"/>
              <a:buFont typeface="+mj-lt"/>
              <a:buAutoNum type="arabicPeriod"/>
            </a:pPr>
            <a:r>
              <a:rPr lang="en-GB" dirty="0"/>
              <a:t>C.J. König et al., </a:t>
            </a:r>
            <a:r>
              <a:rPr lang="en-GB" dirty="0">
                <a:hlinkClick r:id="rId4"/>
              </a:rPr>
              <a:t>Some Advice for Psychologists Who Want to Work With Computer Scientists on Big Data</a:t>
            </a:r>
            <a:r>
              <a:rPr lang="en-GB" dirty="0"/>
              <a:t>, Personnel Assessment and Decisions, vol. 6 no. 1, 2020.</a:t>
            </a:r>
            <a:endParaRPr lang="en-US" dirty="0"/>
          </a:p>
          <a:p>
            <a:pPr marL="548640" indent="-457200">
              <a:spcBef>
                <a:spcPts val="0"/>
              </a:spcBef>
              <a:buSzPts val="2000"/>
              <a:buFont typeface="+mj-lt"/>
              <a:buAutoNum type="arabicPeriod"/>
            </a:pPr>
            <a:r>
              <a:rPr lang="en-GB" dirty="0"/>
              <a:t>A. </a:t>
            </a:r>
            <a:r>
              <a:rPr lang="en-GB" dirty="0" err="1"/>
              <a:t>Panichella</a:t>
            </a:r>
            <a:r>
              <a:rPr lang="en-GB" dirty="0"/>
              <a:t> &amp; C.C.S. </a:t>
            </a:r>
            <a:r>
              <a:rPr lang="en-GB" dirty="0" err="1"/>
              <a:t>Liem</a:t>
            </a:r>
            <a:r>
              <a:rPr lang="en-GB" dirty="0"/>
              <a:t>, </a:t>
            </a:r>
            <a:r>
              <a:rPr lang="en-GB" dirty="0">
                <a:hlinkClick r:id="rId5"/>
              </a:rPr>
              <a:t>What Are We Really Testing in Mutation Testing for Machine Learning? A Critical Reflection</a:t>
            </a:r>
            <a:r>
              <a:rPr lang="en-GB" dirty="0"/>
              <a:t>, 43</a:t>
            </a:r>
            <a:r>
              <a:rPr lang="en-GB" baseline="30000" dirty="0"/>
              <a:t>rd</a:t>
            </a:r>
            <a:r>
              <a:rPr lang="en-GB" dirty="0"/>
              <a:t> Conference on International Conference on Software Engineering (ICSE) – New Ideas and Emerging Results, 2021.</a:t>
            </a:r>
            <a:endParaRPr dirty="0"/>
          </a:p>
        </p:txBody>
      </p:sp>
      <p:sp>
        <p:nvSpPr>
          <p:cNvPr id="152" name="Google Shape;152;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How I became a communicator</a:t>
            </a:r>
            <a:endParaRPr dirty="0"/>
          </a:p>
        </p:txBody>
      </p:sp>
      <p:sp>
        <p:nvSpPr>
          <p:cNvPr id="2" name="Text Placeholder 1">
            <a:extLst>
              <a:ext uri="{FF2B5EF4-FFF2-40B4-BE49-F238E27FC236}">
                <a16:creationId xmlns:a16="http://schemas.microsoft.com/office/drawing/2014/main" id="{12282FE4-EFC5-704A-9DC6-090359B45F9B}"/>
              </a:ext>
            </a:extLst>
          </p:cNvPr>
          <p:cNvSpPr>
            <a:spLocks noGrp="1"/>
          </p:cNvSpPr>
          <p:nvPr>
            <p:ph type="body" idx="1"/>
          </p:nvPr>
        </p:nvSpPr>
        <p:spPr/>
        <p:txBody>
          <a:bodyPr/>
          <a:lstStyle/>
          <a:p>
            <a:endParaRPr lang="en-NL"/>
          </a:p>
        </p:txBody>
      </p:sp>
      <p:sp>
        <p:nvSpPr>
          <p:cNvPr id="114" name="Google Shape;114;p3"/>
          <p:cNvSpPr txBox="1">
            <a:spLocks noGrp="1"/>
          </p:cNvSpPr>
          <p:nvPr>
            <p:ph type="sldNum" idx="4294967295"/>
          </p:nvPr>
        </p:nvSpPr>
        <p:spPr>
          <a:xfrm>
            <a:off x="10880725" y="6459538"/>
            <a:ext cx="131127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My background</a:t>
            </a:r>
            <a:endParaRPr dirty="0"/>
          </a:p>
        </p:txBody>
      </p:sp>
      <p:sp>
        <p:nvSpPr>
          <p:cNvPr id="120" name="Google Shape;120;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1" name="Google Shape;121;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7</a:t>
            </a:fld>
            <a:endParaRPr/>
          </a:p>
        </p:txBody>
      </p:sp>
      <p:pic>
        <p:nvPicPr>
          <p:cNvPr id="5" name="Google Shape;298;p17">
            <a:extLst>
              <a:ext uri="{FF2B5EF4-FFF2-40B4-BE49-F238E27FC236}">
                <a16:creationId xmlns:a16="http://schemas.microsoft.com/office/drawing/2014/main" id="{06A1F012-1D87-9B40-BC02-6A7F2D12C79C}"/>
              </a:ext>
            </a:extLst>
          </p:cNvPr>
          <p:cNvPicPr preferRelativeResize="0"/>
          <p:nvPr/>
        </p:nvPicPr>
        <p:blipFill>
          <a:blip r:embed="rId3">
            <a:alphaModFix/>
          </a:blip>
          <a:stretch>
            <a:fillRect/>
          </a:stretch>
        </p:blipFill>
        <p:spPr>
          <a:xfrm>
            <a:off x="5470324" y="2910241"/>
            <a:ext cx="2743443"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Google Shape;299;p17">
            <a:extLst>
              <a:ext uri="{FF2B5EF4-FFF2-40B4-BE49-F238E27FC236}">
                <a16:creationId xmlns:a16="http://schemas.microsoft.com/office/drawing/2014/main" id="{F82CFF2C-9452-BF4D-A053-AC5AC1C20768}"/>
              </a:ext>
            </a:extLst>
          </p:cNvPr>
          <p:cNvPicPr preferRelativeResize="0"/>
          <p:nvPr/>
        </p:nvPicPr>
        <p:blipFill>
          <a:blip r:embed="rId4">
            <a:alphaModFix/>
          </a:blip>
          <a:stretch>
            <a:fillRect/>
          </a:stretch>
        </p:blipFill>
        <p:spPr>
          <a:xfrm>
            <a:off x="932708" y="2791913"/>
            <a:ext cx="3920433" cy="26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Google Shape;300;p17">
            <a:extLst>
              <a:ext uri="{FF2B5EF4-FFF2-40B4-BE49-F238E27FC236}">
                <a16:creationId xmlns:a16="http://schemas.microsoft.com/office/drawing/2014/main" id="{01C25912-0233-D94F-A9E4-6445D7760537}"/>
              </a:ext>
            </a:extLst>
          </p:cNvPr>
          <p:cNvSpPr txBox="1"/>
          <p:nvPr/>
        </p:nvSpPr>
        <p:spPr>
          <a:xfrm>
            <a:off x="3337598" y="5409372"/>
            <a:ext cx="2098560" cy="234600"/>
          </a:xfrm>
          <a:prstGeom prst="rect">
            <a:avLst/>
          </a:prstGeom>
          <a:noFill/>
          <a:ln>
            <a:noFill/>
          </a:ln>
        </p:spPr>
        <p:txBody>
          <a:bodyPr spcFirstLastPara="1" wrap="square" lIns="76025" tIns="76025" rIns="76025" bIns="76025" anchor="t" anchorCtr="0">
            <a:noAutofit/>
          </a:bodyPr>
          <a:lstStyle/>
          <a:p>
            <a:pPr marL="0" lvl="0" indent="0" algn="l" rtl="0">
              <a:spcBef>
                <a:spcPts val="0"/>
              </a:spcBef>
              <a:spcAft>
                <a:spcPts val="0"/>
              </a:spcAft>
              <a:buNone/>
            </a:pPr>
            <a:r>
              <a:rPr lang="en-US" sz="1200" dirty="0"/>
              <a:t>© Marco </a:t>
            </a:r>
            <a:r>
              <a:rPr lang="en-US" sz="1200" dirty="0" err="1"/>
              <a:t>Borggreve</a:t>
            </a:r>
            <a:endParaRPr sz="1200" dirty="0"/>
          </a:p>
        </p:txBody>
      </p:sp>
      <p:pic>
        <p:nvPicPr>
          <p:cNvPr id="8" name="Google Shape;314;p19">
            <a:extLst>
              <a:ext uri="{FF2B5EF4-FFF2-40B4-BE49-F238E27FC236}">
                <a16:creationId xmlns:a16="http://schemas.microsoft.com/office/drawing/2014/main" id="{F99108D4-D093-D74E-9650-57EF98415A86}"/>
              </a:ext>
            </a:extLst>
          </p:cNvPr>
          <p:cNvPicPr preferRelativeResize="0"/>
          <p:nvPr/>
        </p:nvPicPr>
        <p:blipFill>
          <a:blip r:embed="rId5">
            <a:alphaModFix/>
          </a:blip>
          <a:stretch>
            <a:fillRect/>
          </a:stretch>
        </p:blipFill>
        <p:spPr>
          <a:xfrm>
            <a:off x="8830950" y="2910241"/>
            <a:ext cx="2355299" cy="23808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IN" dirty="0"/>
              <a:t>The music entrance</a:t>
            </a:r>
            <a:endParaRPr dirty="0"/>
          </a:p>
        </p:txBody>
      </p:sp>
      <p:sp>
        <p:nvSpPr>
          <p:cNvPr id="127" name="Google Shape;127;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l" rtl="0">
              <a:lnSpc>
                <a:spcPct val="90000"/>
              </a:lnSpc>
              <a:spcBef>
                <a:spcPts val="0"/>
              </a:spcBef>
              <a:spcAft>
                <a:spcPts val="0"/>
              </a:spcAft>
              <a:buSzPts val="2000"/>
              <a:buNone/>
            </a:pPr>
            <a:endParaRPr/>
          </a:p>
        </p:txBody>
      </p:sp>
      <p:sp>
        <p:nvSpPr>
          <p:cNvPr id="128" name="Google Shape;128;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t>8</a:t>
            </a:fld>
            <a:endParaRPr/>
          </a:p>
        </p:txBody>
      </p:sp>
      <p:pic>
        <p:nvPicPr>
          <p:cNvPr id="5" name="Picture 4">
            <a:extLst>
              <a:ext uri="{FF2B5EF4-FFF2-40B4-BE49-F238E27FC236}">
                <a16:creationId xmlns:a16="http://schemas.microsoft.com/office/drawing/2014/main" id="{70E7D8E6-137F-0244-80FF-33B7E87C651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58118" y="3736370"/>
            <a:ext cx="5427847" cy="2428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Macintosh HD:Users:cynthia:Pictures:IMG_20151022_114254028.jpg">
            <a:extLst>
              <a:ext uri="{FF2B5EF4-FFF2-40B4-BE49-F238E27FC236}">
                <a16:creationId xmlns:a16="http://schemas.microsoft.com/office/drawing/2014/main" id="{05AB716F-D8F9-024D-88A8-120BAA841475}"/>
              </a:ext>
            </a:extLst>
          </p:cNvPr>
          <p:cNvPicPr/>
          <p:nvPr/>
        </p:nvPicPr>
        <p:blipFill>
          <a:blip r:embed="rId4">
            <a:extLst>
              <a:ext uri="{28A0092B-C50C-407E-A947-70E740481C1C}">
                <a14:useLocalDpi xmlns:a14="http://schemas.microsoft.com/office/drawing/2010/main"/>
              </a:ext>
            </a:extLst>
          </a:blip>
          <a:srcRect/>
          <a:stretch>
            <a:fillRect/>
          </a:stretch>
        </p:blipFill>
        <p:spPr bwMode="auto">
          <a:xfrm>
            <a:off x="779747" y="2060596"/>
            <a:ext cx="4471057" cy="2520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038D5CDB-60A6-8647-AB4B-48AF00E05FBF}"/>
              </a:ext>
            </a:extLst>
          </p:cNvPr>
          <p:cNvPicPr>
            <a:picLocks noChangeAspect="1"/>
          </p:cNvPicPr>
          <p:nvPr/>
        </p:nvPicPr>
        <p:blipFill>
          <a:blip r:embed="rId5"/>
          <a:stretch>
            <a:fillRect/>
          </a:stretch>
        </p:blipFill>
        <p:spPr>
          <a:xfrm>
            <a:off x="6941198" y="686597"/>
            <a:ext cx="4892777" cy="26922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4169-9270-404C-9AE2-53DEFDE38A4F}"/>
              </a:ext>
            </a:extLst>
          </p:cNvPr>
          <p:cNvSpPr>
            <a:spLocks noGrp="1"/>
          </p:cNvSpPr>
          <p:nvPr>
            <p:ph type="title"/>
          </p:nvPr>
        </p:nvSpPr>
        <p:spPr/>
        <p:txBody>
          <a:bodyPr/>
          <a:lstStyle/>
          <a:p>
            <a:r>
              <a:rPr lang="en-NL" dirty="0"/>
              <a:t>Today</a:t>
            </a:r>
          </a:p>
        </p:txBody>
      </p:sp>
      <p:sp>
        <p:nvSpPr>
          <p:cNvPr id="3" name="Text Placeholder 2">
            <a:extLst>
              <a:ext uri="{FF2B5EF4-FFF2-40B4-BE49-F238E27FC236}">
                <a16:creationId xmlns:a16="http://schemas.microsoft.com/office/drawing/2014/main" id="{79C0F63D-9A7A-A044-92FF-AAD8E597F164}"/>
              </a:ext>
            </a:extLst>
          </p:cNvPr>
          <p:cNvSpPr>
            <a:spLocks noGrp="1"/>
          </p:cNvSpPr>
          <p:nvPr>
            <p:ph type="body" idx="1"/>
          </p:nvPr>
        </p:nvSpPr>
        <p:spPr/>
        <p:txBody>
          <a:bodyPr/>
          <a:lstStyle/>
          <a:p>
            <a:endParaRPr lang="en-NL" dirty="0"/>
          </a:p>
        </p:txBody>
      </p:sp>
      <p:pic>
        <p:nvPicPr>
          <p:cNvPr id="4" name="Picture 3">
            <a:extLst>
              <a:ext uri="{FF2B5EF4-FFF2-40B4-BE49-F238E27FC236}">
                <a16:creationId xmlns:a16="http://schemas.microsoft.com/office/drawing/2014/main" id="{2930FD0D-9784-D24B-AC0D-80FD632C6879}"/>
              </a:ext>
            </a:extLst>
          </p:cNvPr>
          <p:cNvPicPr>
            <a:picLocks noChangeAspect="1"/>
          </p:cNvPicPr>
          <p:nvPr/>
        </p:nvPicPr>
        <p:blipFill>
          <a:blip r:embed="rId2"/>
          <a:stretch>
            <a:fillRect/>
          </a:stretch>
        </p:blipFill>
        <p:spPr>
          <a:xfrm>
            <a:off x="307271" y="2624810"/>
            <a:ext cx="4027028" cy="2681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836CAA5-527B-DC4E-A5D6-49A6B483854C}"/>
              </a:ext>
            </a:extLst>
          </p:cNvPr>
          <p:cNvPicPr>
            <a:picLocks noChangeAspect="1"/>
          </p:cNvPicPr>
          <p:nvPr/>
        </p:nvPicPr>
        <p:blipFill>
          <a:blip r:embed="rId3"/>
          <a:stretch>
            <a:fillRect/>
          </a:stretch>
        </p:blipFill>
        <p:spPr>
          <a:xfrm>
            <a:off x="8731141" y="1266078"/>
            <a:ext cx="3214548"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609B7BBF-FD62-6145-9D50-F66DA4FBD757}"/>
              </a:ext>
            </a:extLst>
          </p:cNvPr>
          <p:cNvPicPr>
            <a:picLocks noChangeAspect="1"/>
          </p:cNvPicPr>
          <p:nvPr/>
        </p:nvPicPr>
        <p:blipFill>
          <a:blip r:embed="rId4"/>
          <a:stretch>
            <a:fillRect/>
          </a:stretch>
        </p:blipFill>
        <p:spPr>
          <a:xfrm>
            <a:off x="4788134" y="1265713"/>
            <a:ext cx="3617429" cy="4603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32E1ACB6-1AB2-274F-A915-1F49EC326355}"/>
              </a:ext>
            </a:extLst>
          </p:cNvPr>
          <p:cNvSpPr/>
          <p:nvPr/>
        </p:nvSpPr>
        <p:spPr>
          <a:xfrm>
            <a:off x="228705" y="5433816"/>
            <a:ext cx="4233851" cy="307777"/>
          </a:xfrm>
          <a:prstGeom prst="rect">
            <a:avLst/>
          </a:prstGeom>
        </p:spPr>
        <p:txBody>
          <a:bodyPr wrap="none">
            <a:spAutoFit/>
          </a:bodyPr>
          <a:lstStyle/>
          <a:p>
            <a:r>
              <a:rPr lang="en-NL" dirty="0">
                <a:hlinkClick r:id="rId5"/>
              </a:rPr>
              <a:t>https://www.youtube.com/watch?v=tnBcVwcoMYY</a:t>
            </a:r>
            <a:r>
              <a:rPr lang="en-NL" dirty="0"/>
              <a:t> </a:t>
            </a:r>
          </a:p>
        </p:txBody>
      </p:sp>
      <p:sp>
        <p:nvSpPr>
          <p:cNvPr id="9" name="Rectangle 8">
            <a:extLst>
              <a:ext uri="{FF2B5EF4-FFF2-40B4-BE49-F238E27FC236}">
                <a16:creationId xmlns:a16="http://schemas.microsoft.com/office/drawing/2014/main" id="{A9CAA2C7-05EA-2C45-A706-07A933CE6664}"/>
              </a:ext>
            </a:extLst>
          </p:cNvPr>
          <p:cNvSpPr/>
          <p:nvPr/>
        </p:nvSpPr>
        <p:spPr>
          <a:xfrm>
            <a:off x="4665670" y="597048"/>
            <a:ext cx="4292979" cy="523220"/>
          </a:xfrm>
          <a:prstGeom prst="rect">
            <a:avLst/>
          </a:prstGeom>
        </p:spPr>
        <p:txBody>
          <a:bodyPr wrap="square">
            <a:spAutoFit/>
          </a:bodyPr>
          <a:lstStyle/>
          <a:p>
            <a:r>
              <a:rPr lang="en-NL" dirty="0">
                <a:hlinkClick r:id="rId6"/>
              </a:rPr>
              <a:t>https://www.nrc.nl/nieuws/2021/03/28/als-iets-onvindbaar-is-bestaat-het-niet-a4037549</a:t>
            </a:r>
            <a:r>
              <a:rPr lang="en-NL" dirty="0"/>
              <a:t> </a:t>
            </a:r>
          </a:p>
        </p:txBody>
      </p:sp>
      <p:sp>
        <p:nvSpPr>
          <p:cNvPr id="10" name="Rectangle 9">
            <a:extLst>
              <a:ext uri="{FF2B5EF4-FFF2-40B4-BE49-F238E27FC236}">
                <a16:creationId xmlns:a16="http://schemas.microsoft.com/office/drawing/2014/main" id="{928932DA-ADB9-0740-B547-A9D0F5269DAD}"/>
              </a:ext>
            </a:extLst>
          </p:cNvPr>
          <p:cNvSpPr/>
          <p:nvPr/>
        </p:nvSpPr>
        <p:spPr>
          <a:xfrm>
            <a:off x="8581115" y="237464"/>
            <a:ext cx="3278077" cy="954107"/>
          </a:xfrm>
          <a:prstGeom prst="rect">
            <a:avLst/>
          </a:prstGeom>
        </p:spPr>
        <p:txBody>
          <a:bodyPr wrap="square">
            <a:spAutoFit/>
          </a:bodyPr>
          <a:lstStyle/>
          <a:p>
            <a:r>
              <a:rPr lang="en-NL" dirty="0">
                <a:hlinkClick r:id="rId7"/>
              </a:rPr>
              <a:t>https://www.trouw.nl/politiek/hoe-de-belastingdienst-lage-inkomens-profileerde-in-de-jacht-op-fraude~bbb66add/</a:t>
            </a:r>
            <a:r>
              <a:rPr lang="en-NL" dirty="0"/>
              <a:t> </a:t>
            </a:r>
          </a:p>
        </p:txBody>
      </p:sp>
    </p:spTree>
    <p:extLst>
      <p:ext uri="{BB962C8B-B14F-4D97-AF65-F5344CB8AC3E}">
        <p14:creationId xmlns:p14="http://schemas.microsoft.com/office/powerpoint/2010/main" val="3488751645"/>
      </p:ext>
    </p:extLst>
  </p:cSld>
  <p:clrMapOvr>
    <a:masterClrMapping/>
  </p:clrMapOvr>
</p:sld>
</file>

<file path=ppt/theme/theme1.xml><?xml version="1.0" encoding="utf-8"?>
<a:theme xmlns:a="http://schemas.openxmlformats.org/drawingml/2006/main" name="Retrospect">
  <a:themeElements>
    <a:clrScheme name="Custom 2">
      <a:dk1>
        <a:srgbClr val="000000"/>
      </a:dk1>
      <a:lt1>
        <a:srgbClr val="FFFFFF"/>
      </a:lt1>
      <a:dk2>
        <a:srgbClr val="323232"/>
      </a:dk2>
      <a:lt2>
        <a:srgbClr val="E5C243"/>
      </a:lt2>
      <a:accent1>
        <a:srgbClr val="323232"/>
      </a:accent1>
      <a:accent2>
        <a:srgbClr val="FA003D"/>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2298</TotalTime>
  <Words>1480</Words>
  <Application>Microsoft Macintosh PowerPoint</Application>
  <PresentationFormat>Widescreen</PresentationFormat>
  <Paragraphs>249</Paragraphs>
  <Slides>50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Consolas</vt:lpstr>
      <vt:lpstr>Courier New</vt:lpstr>
      <vt:lpstr>Retrospect</vt:lpstr>
      <vt:lpstr>PowerPoint Presentation</vt:lpstr>
      <vt:lpstr>PowerPoint Presentation</vt:lpstr>
      <vt:lpstr>PowerPoint Presentation</vt:lpstr>
      <vt:lpstr>An introduction to communicating about your models</vt:lpstr>
      <vt:lpstr>Agenda</vt:lpstr>
      <vt:lpstr>How I became a communicator</vt:lpstr>
      <vt:lpstr>My background</vt:lpstr>
      <vt:lpstr>The music entrance</vt:lpstr>
      <vt:lpstr>Today</vt:lpstr>
      <vt:lpstr>What I am encountering</vt:lpstr>
      <vt:lpstr>Communicating interdisciplinarily</vt:lpstr>
      <vt:lpstr>The setup</vt:lpstr>
      <vt:lpstr>The ML expert’s focus</vt:lpstr>
      <vt:lpstr>The domain expert’s focus</vt:lpstr>
      <vt:lpstr>The ‘semantic gap’</vt:lpstr>
      <vt:lpstr>The ‘semantic gap’</vt:lpstr>
      <vt:lpstr>Standardization</vt:lpstr>
      <vt:lpstr>Standardization</vt:lpstr>
      <vt:lpstr>Standardization</vt:lpstr>
      <vt:lpstr>What it really may be about</vt:lpstr>
      <vt:lpstr>What is ‘working as intended’? What is ‘the code’? </vt:lpstr>
      <vt:lpstr>Communicating for accountability</vt:lpstr>
      <vt:lpstr>“I want to know exactly what the algorithm is doing”</vt:lpstr>
      <vt:lpstr>UWV (Employee Insurance Agency) </vt:lpstr>
      <vt:lpstr>UWV (Employee Insurance Agency) </vt:lpstr>
      <vt:lpstr>UWV (Employee Insurance Agency) </vt:lpstr>
      <vt:lpstr>UWV (Employee Insurance Agency) </vt:lpstr>
      <vt:lpstr>UWV (Employee Insurance Agency) </vt:lpstr>
      <vt:lpstr>UWV (Employee Insurance Agency) </vt:lpstr>
      <vt:lpstr>‘Can you walk me through the code?’</vt:lpstr>
      <vt:lpstr>‘Can you walk me through the code?’</vt:lpstr>
      <vt:lpstr>‘Should this sensitive attribute have been included?’</vt:lpstr>
      <vt:lpstr>‘Should this sensitive attribute have been included?’</vt:lpstr>
      <vt:lpstr>Communicating to laypeople</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Learning patterns from data</vt:lpstr>
      <vt:lpstr>From data to decision-making</vt:lpstr>
      <vt:lpstr>From data to decision-making</vt:lpstr>
      <vt:lpstr>What if you only can pick 5 points?</vt:lpstr>
      <vt:lpstr>What if you only can pick 5 points?</vt:lpstr>
      <vt:lpstr>Conclusion</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&lt;YOUR_TOPIC_HERE&gt; </dc:title>
  <dc:creator>Bhoomika Agarwal</dc:creator>
  <cp:lastModifiedBy>Cynthia Liem - EWI</cp:lastModifiedBy>
  <cp:revision>9</cp:revision>
  <dcterms:created xsi:type="dcterms:W3CDTF">2021-03-17T10:28:41Z</dcterms:created>
  <dcterms:modified xsi:type="dcterms:W3CDTF">2021-12-15T13:36:40Z</dcterms:modified>
</cp:coreProperties>
</file>